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7548800" cy="40233600"/>
  <p:notesSz cx="7010400" cy="9296400"/>
  <p:defaultTextStyle>
    <a:defPPr>
      <a:defRPr lang="en-US"/>
    </a:defPPr>
    <a:lvl1pPr marL="0" algn="l" defTabSz="2507788" rtl="0" eaLnBrk="1" latinLnBrk="0" hangingPunct="1">
      <a:defRPr sz="9846" kern="1200">
        <a:solidFill>
          <a:schemeClr val="tx1"/>
        </a:solidFill>
        <a:latin typeface="+mn-lt"/>
        <a:ea typeface="+mn-ea"/>
        <a:cs typeface="+mn-cs"/>
      </a:defRPr>
    </a:lvl1pPr>
    <a:lvl2pPr marL="2507788" algn="l" defTabSz="2507788" rtl="0" eaLnBrk="1" latinLnBrk="0" hangingPunct="1">
      <a:defRPr sz="9846" kern="1200">
        <a:solidFill>
          <a:schemeClr val="tx1"/>
        </a:solidFill>
        <a:latin typeface="+mn-lt"/>
        <a:ea typeface="+mn-ea"/>
        <a:cs typeface="+mn-cs"/>
      </a:defRPr>
    </a:lvl2pPr>
    <a:lvl3pPr marL="5015575" algn="l" defTabSz="2507788" rtl="0" eaLnBrk="1" latinLnBrk="0" hangingPunct="1">
      <a:defRPr sz="9846" kern="1200">
        <a:solidFill>
          <a:schemeClr val="tx1"/>
        </a:solidFill>
        <a:latin typeface="+mn-lt"/>
        <a:ea typeface="+mn-ea"/>
        <a:cs typeface="+mn-cs"/>
      </a:defRPr>
    </a:lvl3pPr>
    <a:lvl4pPr marL="7523368" algn="l" defTabSz="2507788" rtl="0" eaLnBrk="1" latinLnBrk="0" hangingPunct="1">
      <a:defRPr sz="9846" kern="1200">
        <a:solidFill>
          <a:schemeClr val="tx1"/>
        </a:solidFill>
        <a:latin typeface="+mn-lt"/>
        <a:ea typeface="+mn-ea"/>
        <a:cs typeface="+mn-cs"/>
      </a:defRPr>
    </a:lvl4pPr>
    <a:lvl5pPr marL="10031155" algn="l" defTabSz="2507788" rtl="0" eaLnBrk="1" latinLnBrk="0" hangingPunct="1">
      <a:defRPr sz="9846" kern="1200">
        <a:solidFill>
          <a:schemeClr val="tx1"/>
        </a:solidFill>
        <a:latin typeface="+mn-lt"/>
        <a:ea typeface="+mn-ea"/>
        <a:cs typeface="+mn-cs"/>
      </a:defRPr>
    </a:lvl5pPr>
    <a:lvl6pPr marL="12538943" algn="l" defTabSz="2507788" rtl="0" eaLnBrk="1" latinLnBrk="0" hangingPunct="1">
      <a:defRPr sz="9846" kern="1200">
        <a:solidFill>
          <a:schemeClr val="tx1"/>
        </a:solidFill>
        <a:latin typeface="+mn-lt"/>
        <a:ea typeface="+mn-ea"/>
        <a:cs typeface="+mn-cs"/>
      </a:defRPr>
    </a:lvl6pPr>
    <a:lvl7pPr marL="15046730" algn="l" defTabSz="2507788" rtl="0" eaLnBrk="1" latinLnBrk="0" hangingPunct="1">
      <a:defRPr sz="9846" kern="1200">
        <a:solidFill>
          <a:schemeClr val="tx1"/>
        </a:solidFill>
        <a:latin typeface="+mn-lt"/>
        <a:ea typeface="+mn-ea"/>
        <a:cs typeface="+mn-cs"/>
      </a:defRPr>
    </a:lvl7pPr>
    <a:lvl8pPr marL="17554523" algn="l" defTabSz="2507788" rtl="0" eaLnBrk="1" latinLnBrk="0" hangingPunct="1">
      <a:defRPr sz="9846" kern="1200">
        <a:solidFill>
          <a:schemeClr val="tx1"/>
        </a:solidFill>
        <a:latin typeface="+mn-lt"/>
        <a:ea typeface="+mn-ea"/>
        <a:cs typeface="+mn-cs"/>
      </a:defRPr>
    </a:lvl8pPr>
    <a:lvl9pPr marL="20062310" algn="l" defTabSz="2507788" rtl="0" eaLnBrk="1" latinLnBrk="0" hangingPunct="1">
      <a:defRPr sz="98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20" userDrawn="1">
          <p15:clr>
            <a:srgbClr val="A4A3A4"/>
          </p15:clr>
        </p15:guide>
        <p15:guide id="2" pos="89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F"/>
    <a:srgbClr val="7C878E"/>
    <a:srgbClr val="7C87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 autoAdjust="0"/>
    <p:restoredTop sz="94291" autoAdjust="0"/>
  </p:normalViewPr>
  <p:slideViewPr>
    <p:cSldViewPr snapToGrid="0" snapToObjects="1" showGuides="1">
      <p:cViewPr>
        <p:scale>
          <a:sx n="30" d="100"/>
          <a:sy n="30" d="100"/>
        </p:scale>
        <p:origin x="-1008" y="-3522"/>
      </p:cViewPr>
      <p:guideLst>
        <p:guide orient="horz" pos="12920"/>
        <p:guide pos="89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3600" b="1" dirty="0">
                <a:solidFill>
                  <a:sysClr val="windowText" lastClr="000000"/>
                </a:solidFill>
                <a:latin typeface="Arial" panose="020B0604020202020204" pitchFamily="34" charset="0"/>
                <a:cs typeface="Arial" panose="020B0604020202020204" pitchFamily="34" charset="0"/>
              </a:rPr>
              <a:t>As a result of taking one course...</a:t>
            </a:r>
          </a:p>
        </c:rich>
      </c:tx>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1.9427028268980708E-2"/>
          <c:y val="9.0339057838387429E-2"/>
          <c:w val="0.97042351025518503"/>
          <c:h val="0.74995964355553557"/>
        </c:manualLayout>
      </c:layout>
      <c:barChart>
        <c:barDir val="col"/>
        <c:grouping val="clustered"/>
        <c:varyColors val="0"/>
        <c:ser>
          <c:idx val="0"/>
          <c:order val="0"/>
          <c:spPr>
            <a:solidFill>
              <a:schemeClr val="accent1"/>
            </a:solidFill>
            <a:ln>
              <a:noFill/>
            </a:ln>
            <a:effectLst/>
          </c:spPr>
          <c:invertIfNegative val="0"/>
          <c:cat>
            <c:strRef>
              <c:f>Sheet1!$C$25:$C$29</c:f>
              <c:strCache>
                <c:ptCount val="5"/>
                <c:pt idx="0">
                  <c:v>Applied the course content in other courses</c:v>
                </c:pt>
                <c:pt idx="1">
                  <c:v>Recommended the course to others</c:v>
                </c:pt>
                <c:pt idx="2">
                  <c:v>Completed additional course</c:v>
                </c:pt>
                <c:pt idx="3">
                  <c:v>Applied to an additional degree program</c:v>
                </c:pt>
                <c:pt idx="4">
                  <c:v>Applied to the Disability Certificate</c:v>
                </c:pt>
              </c:strCache>
            </c:strRef>
          </c:cat>
          <c:val>
            <c:numRef>
              <c:f>Sheet1!$D$25:$D$29</c:f>
              <c:numCache>
                <c:formatCode>General</c:formatCode>
                <c:ptCount val="5"/>
                <c:pt idx="0">
                  <c:v>12</c:v>
                </c:pt>
                <c:pt idx="1">
                  <c:v>8</c:v>
                </c:pt>
                <c:pt idx="2">
                  <c:v>5</c:v>
                </c:pt>
                <c:pt idx="3">
                  <c:v>3</c:v>
                </c:pt>
                <c:pt idx="4">
                  <c:v>5</c:v>
                </c:pt>
              </c:numCache>
            </c:numRef>
          </c:val>
          <c:extLst>
            <c:ext xmlns:c16="http://schemas.microsoft.com/office/drawing/2014/chart" uri="{C3380CC4-5D6E-409C-BE32-E72D297353CC}">
              <c16:uniqueId val="{00000000-920E-4428-B6E6-26CC590B0955}"/>
            </c:ext>
          </c:extLst>
        </c:ser>
        <c:dLbls>
          <c:showLegendKey val="0"/>
          <c:showVal val="0"/>
          <c:showCatName val="0"/>
          <c:showSerName val="0"/>
          <c:showPercent val="0"/>
          <c:showBubbleSize val="0"/>
        </c:dLbls>
        <c:gapWidth val="219"/>
        <c:overlap val="-27"/>
        <c:axId val="248001632"/>
        <c:axId val="248001960"/>
      </c:barChart>
      <c:catAx>
        <c:axId val="24800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8001960"/>
        <c:crosses val="autoZero"/>
        <c:auto val="1"/>
        <c:lblAlgn val="ctr"/>
        <c:lblOffset val="100"/>
        <c:noMultiLvlLbl val="0"/>
      </c:catAx>
      <c:valAx>
        <c:axId val="248001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48001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3600" b="1">
                <a:solidFill>
                  <a:sysClr val="windowText" lastClr="000000"/>
                </a:solidFill>
                <a:latin typeface="Arial" panose="020B0604020202020204" pitchFamily="34" charset="0"/>
                <a:cs typeface="Arial" panose="020B0604020202020204" pitchFamily="34" charset="0"/>
              </a:rPr>
              <a:t>Employment-related</a:t>
            </a:r>
            <a:r>
              <a:rPr lang="en-US" sz="3600" b="1" baseline="0">
                <a:solidFill>
                  <a:sysClr val="windowText" lastClr="000000"/>
                </a:solidFill>
                <a:latin typeface="Arial" panose="020B0604020202020204" pitchFamily="34" charset="0"/>
                <a:cs typeface="Arial" panose="020B0604020202020204" pitchFamily="34" charset="0"/>
              </a:rPr>
              <a:t> results after taking a course</a:t>
            </a:r>
            <a:endParaRPr lang="en-US" sz="3600" b="1">
              <a:solidFill>
                <a:sysClr val="windowText" lastClr="000000"/>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36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Sheet1!$C$43</c:f>
              <c:strCache>
                <c:ptCount val="1"/>
                <c:pt idx="0">
                  <c:v>I applied to a work position related to working with and for PWD </c:v>
                </c:pt>
              </c:strCache>
            </c:strRef>
          </c:tx>
          <c:spPr>
            <a:solidFill>
              <a:schemeClr val="accent1"/>
            </a:solidFill>
            <a:ln>
              <a:noFill/>
            </a:ln>
            <a:effectLst/>
          </c:spPr>
          <c:invertIfNegative val="0"/>
          <c:cat>
            <c:strRef>
              <c:f>Sheet1!$D$42</c:f>
              <c:strCache>
                <c:ptCount val="1"/>
                <c:pt idx="0">
                  <c:v>Agree</c:v>
                </c:pt>
              </c:strCache>
            </c:strRef>
          </c:cat>
          <c:val>
            <c:numRef>
              <c:f>Sheet1!$D$43</c:f>
              <c:numCache>
                <c:formatCode>0%</c:formatCode>
                <c:ptCount val="1"/>
                <c:pt idx="0">
                  <c:v>0.33</c:v>
                </c:pt>
              </c:numCache>
            </c:numRef>
          </c:val>
          <c:extLst>
            <c:ext xmlns:c16="http://schemas.microsoft.com/office/drawing/2014/chart" uri="{C3380CC4-5D6E-409C-BE32-E72D297353CC}">
              <c16:uniqueId val="{00000000-2AC0-4955-9D3B-8F04B7189EDC}"/>
            </c:ext>
          </c:extLst>
        </c:ser>
        <c:ser>
          <c:idx val="1"/>
          <c:order val="1"/>
          <c:tx>
            <c:strRef>
              <c:f>Sheet1!$C$44</c:f>
              <c:strCache>
                <c:ptCount val="1"/>
                <c:pt idx="0">
                  <c:v>I applied the knowledge I gained to secure my current work position </c:v>
                </c:pt>
              </c:strCache>
            </c:strRef>
          </c:tx>
          <c:spPr>
            <a:solidFill>
              <a:schemeClr val="accent2"/>
            </a:solidFill>
            <a:ln>
              <a:noFill/>
            </a:ln>
            <a:effectLst/>
          </c:spPr>
          <c:invertIfNegative val="0"/>
          <c:cat>
            <c:strRef>
              <c:f>Sheet1!$D$42</c:f>
              <c:strCache>
                <c:ptCount val="1"/>
                <c:pt idx="0">
                  <c:v>Agree</c:v>
                </c:pt>
              </c:strCache>
            </c:strRef>
          </c:cat>
          <c:val>
            <c:numRef>
              <c:f>Sheet1!$D$44</c:f>
              <c:numCache>
                <c:formatCode>0%</c:formatCode>
                <c:ptCount val="1"/>
                <c:pt idx="0">
                  <c:v>0.33</c:v>
                </c:pt>
              </c:numCache>
            </c:numRef>
          </c:val>
          <c:extLst>
            <c:ext xmlns:c16="http://schemas.microsoft.com/office/drawing/2014/chart" uri="{C3380CC4-5D6E-409C-BE32-E72D297353CC}">
              <c16:uniqueId val="{00000001-2AC0-4955-9D3B-8F04B7189EDC}"/>
            </c:ext>
          </c:extLst>
        </c:ser>
        <c:ser>
          <c:idx val="2"/>
          <c:order val="2"/>
          <c:tx>
            <c:strRef>
              <c:f>Sheet1!$C$45</c:f>
              <c:strCache>
                <c:ptCount val="1"/>
                <c:pt idx="0">
                  <c:v>I apply the knoweldge I gained to carry out my current work position</c:v>
                </c:pt>
              </c:strCache>
            </c:strRef>
          </c:tx>
          <c:spPr>
            <a:solidFill>
              <a:schemeClr val="accent3"/>
            </a:solidFill>
            <a:ln>
              <a:noFill/>
            </a:ln>
            <a:effectLst/>
          </c:spPr>
          <c:invertIfNegative val="0"/>
          <c:cat>
            <c:strRef>
              <c:f>Sheet1!$D$42</c:f>
              <c:strCache>
                <c:ptCount val="1"/>
                <c:pt idx="0">
                  <c:v>Agree</c:v>
                </c:pt>
              </c:strCache>
            </c:strRef>
          </c:cat>
          <c:val>
            <c:numRef>
              <c:f>Sheet1!$D$45</c:f>
              <c:numCache>
                <c:formatCode>0%</c:formatCode>
                <c:ptCount val="1"/>
                <c:pt idx="0">
                  <c:v>0.75</c:v>
                </c:pt>
              </c:numCache>
            </c:numRef>
          </c:val>
          <c:extLst>
            <c:ext xmlns:c16="http://schemas.microsoft.com/office/drawing/2014/chart" uri="{C3380CC4-5D6E-409C-BE32-E72D297353CC}">
              <c16:uniqueId val="{00000002-2AC0-4955-9D3B-8F04B7189EDC}"/>
            </c:ext>
          </c:extLst>
        </c:ser>
        <c:dLbls>
          <c:showLegendKey val="0"/>
          <c:showVal val="0"/>
          <c:showCatName val="0"/>
          <c:showSerName val="0"/>
          <c:showPercent val="0"/>
          <c:showBubbleSize val="0"/>
        </c:dLbls>
        <c:gapWidth val="182"/>
        <c:axId val="312559544"/>
        <c:axId val="312559872"/>
      </c:barChart>
      <c:catAx>
        <c:axId val="312559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312559872"/>
        <c:crosses val="autoZero"/>
        <c:auto val="1"/>
        <c:lblAlgn val="ctr"/>
        <c:lblOffset val="100"/>
        <c:noMultiLvlLbl val="0"/>
      </c:catAx>
      <c:valAx>
        <c:axId val="3125598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12559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3600" b="1" dirty="0">
                <a:solidFill>
                  <a:sysClr val="windowText" lastClr="000000"/>
                </a:solidFill>
                <a:latin typeface="Arial" panose="020B0604020202020204" pitchFamily="34" charset="0"/>
                <a:cs typeface="Arial" panose="020B0604020202020204" pitchFamily="34" charset="0"/>
              </a:rPr>
              <a:t>Employment </a:t>
            </a:r>
            <a:r>
              <a:rPr lang="en-US" sz="3600" b="1" dirty="0" smtClean="0">
                <a:solidFill>
                  <a:sysClr val="windowText" lastClr="000000"/>
                </a:solidFill>
                <a:latin typeface="Arial" panose="020B0604020202020204" pitchFamily="34" charset="0"/>
                <a:cs typeface="Arial" panose="020B0604020202020204" pitchFamily="34" charset="0"/>
              </a:rPr>
              <a:t>workplace setting</a:t>
            </a:r>
            <a:endParaRPr lang="en-US" sz="3600" b="1" dirty="0">
              <a:solidFill>
                <a:sysClr val="windowText" lastClr="000000"/>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995-41F7-A17D-ACD381742F7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995-41F7-A17D-ACD381742F7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995-41F7-A17D-ACD381742F7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995-41F7-A17D-ACD381742F7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995-41F7-A17D-ACD381742F7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995-41F7-A17D-ACD381742F70}"/>
              </c:ext>
            </c:extLst>
          </c:dPt>
          <c:dLbls>
            <c:delete val="1"/>
          </c:dLbls>
          <c:cat>
            <c:strRef>
              <c:f>Sheet1!$C$58:$C$63</c:f>
              <c:strCache>
                <c:ptCount val="6"/>
                <c:pt idx="0">
                  <c:v>Clinical</c:v>
                </c:pt>
                <c:pt idx="1">
                  <c:v>Higher education/academia</c:v>
                </c:pt>
                <c:pt idx="2">
                  <c:v>Non-profit</c:v>
                </c:pt>
                <c:pt idx="3">
                  <c:v>Government</c:v>
                </c:pt>
                <c:pt idx="4">
                  <c:v>Research</c:v>
                </c:pt>
                <c:pt idx="5">
                  <c:v>Other</c:v>
                </c:pt>
              </c:strCache>
            </c:strRef>
          </c:cat>
          <c:val>
            <c:numRef>
              <c:f>Sheet1!$D$58:$D$63</c:f>
              <c:numCache>
                <c:formatCode>General</c:formatCode>
                <c:ptCount val="6"/>
                <c:pt idx="0">
                  <c:v>4</c:v>
                </c:pt>
                <c:pt idx="1">
                  <c:v>4</c:v>
                </c:pt>
                <c:pt idx="2">
                  <c:v>1</c:v>
                </c:pt>
                <c:pt idx="3">
                  <c:v>1</c:v>
                </c:pt>
                <c:pt idx="4">
                  <c:v>1</c:v>
                </c:pt>
                <c:pt idx="5">
                  <c:v>1</c:v>
                </c:pt>
              </c:numCache>
            </c:numRef>
          </c:val>
          <c:extLst>
            <c:ext xmlns:c16="http://schemas.microsoft.com/office/drawing/2014/chart" uri="{C3380CC4-5D6E-409C-BE32-E72D297353CC}">
              <c16:uniqueId val="{0000000C-6995-41F7-A17D-ACD381742F70}"/>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533736997728432"/>
          <c:y val="0.22917431702453955"/>
          <c:w val="0.33377258549315719"/>
          <c:h val="0.632194907659689"/>
        </c:manualLayout>
      </c:layout>
      <c:overlay val="0"/>
      <c:spPr>
        <a:noFill/>
        <a:ln>
          <a:noFill/>
        </a:ln>
        <a:effectLst/>
      </c:spPr>
      <c:txPr>
        <a:bodyPr rot="0" spcFirstLastPara="1" vertOverflow="ellipsis" vert="horz" wrap="square" anchor="ctr" anchorCtr="1"/>
        <a:lstStyle/>
        <a:p>
          <a:pPr>
            <a:defRPr sz="2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3600" b="1" dirty="0">
                <a:solidFill>
                  <a:sysClr val="windowText" lastClr="000000"/>
                </a:solidFill>
                <a:latin typeface="Arial" panose="020B0604020202020204" pitchFamily="34" charset="0"/>
                <a:cs typeface="Arial" panose="020B0604020202020204" pitchFamily="34" charset="0"/>
              </a:rPr>
              <a:t>Courses </a:t>
            </a:r>
            <a:r>
              <a:rPr lang="en-US" sz="3600" b="1" dirty="0" smtClean="0">
                <a:solidFill>
                  <a:sysClr val="windowText" lastClr="000000"/>
                </a:solidFill>
                <a:latin typeface="Arial" panose="020B0604020202020204" pitchFamily="34" charset="0"/>
                <a:cs typeface="Arial" panose="020B0604020202020204" pitchFamily="34" charset="0"/>
              </a:rPr>
              <a:t>completed</a:t>
            </a:r>
            <a:endParaRPr lang="en-US" sz="3600" b="1" dirty="0">
              <a:solidFill>
                <a:sysClr val="windowText" lastClr="000000"/>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36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Sheet1!$C$76:$C$79</c:f>
              <c:strCache>
                <c:ptCount val="4"/>
                <c:pt idx="0">
                  <c:v>Foundations</c:v>
                </c:pt>
                <c:pt idx="1">
                  <c:v>Epidemiology</c:v>
                </c:pt>
                <c:pt idx="2">
                  <c:v>Law</c:v>
                </c:pt>
                <c:pt idx="3">
                  <c:v>Interventions</c:v>
                </c:pt>
              </c:strCache>
            </c:strRef>
          </c:cat>
          <c:val>
            <c:numRef>
              <c:f>Sheet1!$D$76:$D$79</c:f>
              <c:numCache>
                <c:formatCode>General</c:formatCode>
                <c:ptCount val="4"/>
                <c:pt idx="0">
                  <c:v>16</c:v>
                </c:pt>
                <c:pt idx="1">
                  <c:v>7</c:v>
                </c:pt>
                <c:pt idx="2">
                  <c:v>7</c:v>
                </c:pt>
                <c:pt idx="3">
                  <c:v>6</c:v>
                </c:pt>
              </c:numCache>
            </c:numRef>
          </c:val>
          <c:extLst>
            <c:ext xmlns:c16="http://schemas.microsoft.com/office/drawing/2014/chart" uri="{C3380CC4-5D6E-409C-BE32-E72D297353CC}">
              <c16:uniqueId val="{00000000-2D63-4CE8-A92A-EC01F09168A2}"/>
            </c:ext>
          </c:extLst>
        </c:ser>
        <c:dLbls>
          <c:showLegendKey val="0"/>
          <c:showVal val="0"/>
          <c:showCatName val="0"/>
          <c:showSerName val="0"/>
          <c:showPercent val="0"/>
          <c:showBubbleSize val="0"/>
        </c:dLbls>
        <c:gapWidth val="219"/>
        <c:overlap val="-27"/>
        <c:axId val="405518256"/>
        <c:axId val="405518584"/>
      </c:barChart>
      <c:catAx>
        <c:axId val="405518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05518584"/>
        <c:crosses val="autoZero"/>
        <c:auto val="1"/>
        <c:lblAlgn val="ctr"/>
        <c:lblOffset val="100"/>
        <c:noMultiLvlLbl val="0"/>
      </c:catAx>
      <c:valAx>
        <c:axId val="405518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05518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3600" b="1" dirty="0" smtClean="0">
                <a:solidFill>
                  <a:sysClr val="windowText" lastClr="000000"/>
                </a:solidFill>
                <a:latin typeface="Arial" panose="020B0604020202020204" pitchFamily="34" charset="0"/>
                <a:cs typeface="Arial" panose="020B0604020202020204" pitchFamily="34" charset="0"/>
              </a:rPr>
              <a:t>Former</a:t>
            </a:r>
            <a:r>
              <a:rPr lang="en-US" sz="3600" b="1" baseline="0" dirty="0" smtClean="0">
                <a:solidFill>
                  <a:sysClr val="windowText" lastClr="000000"/>
                </a:solidFill>
                <a:latin typeface="Arial" panose="020B0604020202020204" pitchFamily="34" charset="0"/>
                <a:cs typeface="Arial" panose="020B0604020202020204" pitchFamily="34" charset="0"/>
              </a:rPr>
              <a:t> </a:t>
            </a:r>
            <a:r>
              <a:rPr lang="en-US" sz="3600" b="1" dirty="0" smtClean="0">
                <a:solidFill>
                  <a:sysClr val="windowText" lastClr="000000"/>
                </a:solidFill>
                <a:latin typeface="Arial" panose="020B0604020202020204" pitchFamily="34" charset="0"/>
                <a:cs typeface="Arial" panose="020B0604020202020204" pitchFamily="34" charset="0"/>
              </a:rPr>
              <a:t>students</a:t>
            </a:r>
            <a:r>
              <a:rPr lang="en-US" sz="3600" b="1" baseline="0" dirty="0" smtClean="0">
                <a:solidFill>
                  <a:sysClr val="windowText" lastClr="000000"/>
                </a:solidFill>
                <a:latin typeface="Arial" panose="020B0604020202020204" pitchFamily="34" charset="0"/>
                <a:cs typeface="Arial" panose="020B0604020202020204" pitchFamily="34" charset="0"/>
              </a:rPr>
              <a:t> </a:t>
            </a:r>
            <a:r>
              <a:rPr lang="en-US" sz="3600" b="1" baseline="0" dirty="0">
                <a:solidFill>
                  <a:sysClr val="windowText" lastClr="000000"/>
                </a:solidFill>
                <a:latin typeface="Arial" panose="020B0604020202020204" pitchFamily="34" charset="0"/>
                <a:cs typeface="Arial" panose="020B0604020202020204" pitchFamily="34" charset="0"/>
              </a:rPr>
              <a:t>by </a:t>
            </a:r>
            <a:r>
              <a:rPr lang="en-US" sz="3600" b="1" baseline="0" dirty="0" smtClean="0">
                <a:solidFill>
                  <a:sysClr val="windowText" lastClr="000000"/>
                </a:solidFill>
                <a:latin typeface="Arial" panose="020B0604020202020204" pitchFamily="34" charset="0"/>
                <a:cs typeface="Arial" panose="020B0604020202020204" pitchFamily="34" charset="0"/>
              </a:rPr>
              <a:t>academic discipline</a:t>
            </a:r>
            <a:endParaRPr lang="en-US" sz="3600" b="1" dirty="0">
              <a:solidFill>
                <a:sysClr val="windowText" lastClr="000000"/>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417-44D8-8E11-79E5B50EC50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417-44D8-8E11-79E5B50EC50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417-44D8-8E11-79E5B50EC50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417-44D8-8E11-79E5B50EC50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417-44D8-8E11-79E5B50EC50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417-44D8-8E11-79E5B50EC50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417-44D8-8E11-79E5B50EC50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417-44D8-8E11-79E5B50EC500}"/>
              </c:ext>
            </c:extLst>
          </c:dPt>
          <c:dLbls>
            <c:delete val="1"/>
          </c:dLbls>
          <c:cat>
            <c:strRef>
              <c:f>Sheet1!$C$3:$C$10</c:f>
              <c:strCache>
                <c:ptCount val="8"/>
                <c:pt idx="0">
                  <c:v>Social Work</c:v>
                </c:pt>
                <c:pt idx="1">
                  <c:v>Public Health</c:v>
                </c:pt>
                <c:pt idx="2">
                  <c:v>Speech, Language, Hearing</c:v>
                </c:pt>
                <c:pt idx="3">
                  <c:v>Nursing</c:v>
                </c:pt>
                <c:pt idx="4">
                  <c:v>Education</c:v>
                </c:pt>
                <c:pt idx="5">
                  <c:v>Public Policy</c:v>
                </c:pt>
                <c:pt idx="6">
                  <c:v>Law</c:v>
                </c:pt>
                <c:pt idx="7">
                  <c:v>Medicine</c:v>
                </c:pt>
              </c:strCache>
            </c:strRef>
          </c:cat>
          <c:val>
            <c:numRef>
              <c:f>Sheet1!$D$3:$D$10</c:f>
              <c:numCache>
                <c:formatCode>General</c:formatCode>
                <c:ptCount val="8"/>
                <c:pt idx="0">
                  <c:v>3</c:v>
                </c:pt>
                <c:pt idx="1">
                  <c:v>11</c:v>
                </c:pt>
                <c:pt idx="2">
                  <c:v>1</c:v>
                </c:pt>
                <c:pt idx="3">
                  <c:v>1</c:v>
                </c:pt>
                <c:pt idx="4">
                  <c:v>2</c:v>
                </c:pt>
                <c:pt idx="5">
                  <c:v>1</c:v>
                </c:pt>
                <c:pt idx="6">
                  <c:v>1</c:v>
                </c:pt>
                <c:pt idx="7">
                  <c:v>1</c:v>
                </c:pt>
              </c:numCache>
            </c:numRef>
          </c:val>
          <c:extLst>
            <c:ext xmlns:c16="http://schemas.microsoft.com/office/drawing/2014/chart" uri="{C3380CC4-5D6E-409C-BE32-E72D297353CC}">
              <c16:uniqueId val="{00000010-D417-44D8-8E11-79E5B50EC500}"/>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7182474242401324"/>
          <c:y val="0.15919574809466505"/>
          <c:w val="0.32210762014041566"/>
          <c:h val="0.7814686385035996"/>
        </c:manualLayout>
      </c:layout>
      <c:overlay val="0"/>
      <c:spPr>
        <a:noFill/>
        <a:ln>
          <a:noFill/>
        </a:ln>
        <a:effectLst/>
      </c:spPr>
      <c:txPr>
        <a:bodyPr rot="0" spcFirstLastPara="1" vertOverflow="ellipsis" vert="horz" wrap="square" anchor="ctr" anchorCtr="1"/>
        <a:lstStyle/>
        <a:p>
          <a:pPr>
            <a:defRPr sz="26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890F5236-D045-484B-A138-05F246405FF3}" type="datetimeFigureOut">
              <a:rPr lang="en-US" smtClean="0"/>
              <a:t>10/29/2018</a:t>
            </a:fld>
            <a:endParaRPr lang="en-US"/>
          </a:p>
        </p:txBody>
      </p:sp>
      <p:sp>
        <p:nvSpPr>
          <p:cNvPr id="4" name="Slide Image Placeholder 3"/>
          <p:cNvSpPr>
            <a:spLocks noGrp="1" noRot="1" noChangeAspect="1"/>
          </p:cNvSpPr>
          <p:nvPr>
            <p:ph type="sldImg" idx="2"/>
          </p:nvPr>
        </p:nvSpPr>
        <p:spPr>
          <a:xfrm>
            <a:off x="1652588" y="1162050"/>
            <a:ext cx="370522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6CA247BB-80B0-4E9B-A039-F93F6BDCD111}" type="slidenum">
              <a:rPr lang="en-US" smtClean="0"/>
              <a:t>‹#›</a:t>
            </a:fld>
            <a:endParaRPr lang="en-US"/>
          </a:p>
        </p:txBody>
      </p:sp>
    </p:spTree>
    <p:extLst>
      <p:ext uri="{BB962C8B-B14F-4D97-AF65-F5344CB8AC3E}">
        <p14:creationId xmlns:p14="http://schemas.microsoft.com/office/powerpoint/2010/main" val="1482391851"/>
      </p:ext>
    </p:extLst>
  </p:cSld>
  <p:clrMap bg1="lt1" tx1="dk1" bg2="lt2" tx2="dk2" accent1="accent1" accent2="accent2" accent3="accent3" accent4="accent4" accent5="accent5" accent6="accent6" hlink="hlink" folHlink="folHlink"/>
  <p:notesStyle>
    <a:lvl1pPr marL="0" algn="l" defTabSz="4501506" rtl="0" eaLnBrk="1" latinLnBrk="0" hangingPunct="1">
      <a:defRPr sz="5908" kern="1200">
        <a:solidFill>
          <a:schemeClr val="tx1"/>
        </a:solidFill>
        <a:latin typeface="+mn-lt"/>
        <a:ea typeface="+mn-ea"/>
        <a:cs typeface="+mn-cs"/>
      </a:defRPr>
    </a:lvl1pPr>
    <a:lvl2pPr marL="2250752" algn="l" defTabSz="4501506" rtl="0" eaLnBrk="1" latinLnBrk="0" hangingPunct="1">
      <a:defRPr sz="5908" kern="1200">
        <a:solidFill>
          <a:schemeClr val="tx1"/>
        </a:solidFill>
        <a:latin typeface="+mn-lt"/>
        <a:ea typeface="+mn-ea"/>
        <a:cs typeface="+mn-cs"/>
      </a:defRPr>
    </a:lvl2pPr>
    <a:lvl3pPr marL="4501506" algn="l" defTabSz="4501506" rtl="0" eaLnBrk="1" latinLnBrk="0" hangingPunct="1">
      <a:defRPr sz="5908" kern="1200">
        <a:solidFill>
          <a:schemeClr val="tx1"/>
        </a:solidFill>
        <a:latin typeface="+mn-lt"/>
        <a:ea typeface="+mn-ea"/>
        <a:cs typeface="+mn-cs"/>
      </a:defRPr>
    </a:lvl3pPr>
    <a:lvl4pPr marL="6752258" algn="l" defTabSz="4501506" rtl="0" eaLnBrk="1" latinLnBrk="0" hangingPunct="1">
      <a:defRPr sz="5908" kern="1200">
        <a:solidFill>
          <a:schemeClr val="tx1"/>
        </a:solidFill>
        <a:latin typeface="+mn-lt"/>
        <a:ea typeface="+mn-ea"/>
        <a:cs typeface="+mn-cs"/>
      </a:defRPr>
    </a:lvl4pPr>
    <a:lvl5pPr marL="9003011" algn="l" defTabSz="4501506" rtl="0" eaLnBrk="1" latinLnBrk="0" hangingPunct="1">
      <a:defRPr sz="5908" kern="1200">
        <a:solidFill>
          <a:schemeClr val="tx1"/>
        </a:solidFill>
        <a:latin typeface="+mn-lt"/>
        <a:ea typeface="+mn-ea"/>
        <a:cs typeface="+mn-cs"/>
      </a:defRPr>
    </a:lvl5pPr>
    <a:lvl6pPr marL="11253764" algn="l" defTabSz="4501506" rtl="0" eaLnBrk="1" latinLnBrk="0" hangingPunct="1">
      <a:defRPr sz="5908" kern="1200">
        <a:solidFill>
          <a:schemeClr val="tx1"/>
        </a:solidFill>
        <a:latin typeface="+mn-lt"/>
        <a:ea typeface="+mn-ea"/>
        <a:cs typeface="+mn-cs"/>
      </a:defRPr>
    </a:lvl6pPr>
    <a:lvl7pPr marL="13504516" algn="l" defTabSz="4501506" rtl="0" eaLnBrk="1" latinLnBrk="0" hangingPunct="1">
      <a:defRPr sz="5908" kern="1200">
        <a:solidFill>
          <a:schemeClr val="tx1"/>
        </a:solidFill>
        <a:latin typeface="+mn-lt"/>
        <a:ea typeface="+mn-ea"/>
        <a:cs typeface="+mn-cs"/>
      </a:defRPr>
    </a:lvl7pPr>
    <a:lvl8pPr marL="15755269" algn="l" defTabSz="4501506" rtl="0" eaLnBrk="1" latinLnBrk="0" hangingPunct="1">
      <a:defRPr sz="5908" kern="1200">
        <a:solidFill>
          <a:schemeClr val="tx1"/>
        </a:solidFill>
        <a:latin typeface="+mn-lt"/>
        <a:ea typeface="+mn-ea"/>
        <a:cs typeface="+mn-cs"/>
      </a:defRPr>
    </a:lvl8pPr>
    <a:lvl9pPr marL="18006022" algn="l" defTabSz="4501506" rtl="0" eaLnBrk="1" latinLnBrk="0" hangingPunct="1">
      <a:defRPr sz="59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2588" y="1162050"/>
            <a:ext cx="3705225" cy="3136900"/>
          </a:xfrm>
        </p:spPr>
      </p:sp>
      <p:sp>
        <p:nvSpPr>
          <p:cNvPr id="3" name="Notes Placeholder 2"/>
          <p:cNvSpPr>
            <a:spLocks noGrp="1"/>
          </p:cNvSpPr>
          <p:nvPr>
            <p:ph type="body" idx="1"/>
          </p:nvPr>
        </p:nvSpPr>
        <p:spPr/>
        <p:txBody>
          <a:bodyPr/>
          <a:lstStyle/>
          <a:p>
            <a:r>
              <a:rPr lang="en-US" dirty="0"/>
              <a:t>Background: </a:t>
            </a:r>
          </a:p>
          <a:p>
            <a:r>
              <a:rPr lang="en-US" dirty="0"/>
              <a:t>The UConn graduate Certificate of Interdisciplinary Disability Studies in Public Health was created in 2014 to “assure a competent public and personal health care workforce, the eighth Essential Service of Public Health as defined by the CDC. The Certificate is an interdisciplinary set of courses that examines the multiple aspects of public health, health care, society, culture, politics, economics, history, legislation, education and social attitudes that impact people living with disabilities. The certificate is comprised of four graduate level courses offered entirely online to interested applicants who have earned at least a Bachelor’s degree. Because of the online format, students may participate from distances, an opportunity that traditional in-person lecture-style classes cannot offer (https://ph.disability.certificate.uconn.edu/).</a:t>
            </a:r>
          </a:p>
          <a:p>
            <a:r>
              <a:rPr lang="en-US" dirty="0"/>
              <a:t>The Certificate uses the 10 Essential Public Health Services as a framework to study the health and wellbeing of people with disabilities and their families, as well as the communities in which they live, learn, work, and play, and the populations of which they are a part. This aligns with the mission of AUCD. The Certificate incorporates the values of AUCD and its member organizations by including content that covers: disability as diversity, disability-related policy and legislation, self-determination, </a:t>
            </a:r>
            <a:r>
              <a:rPr lang="en-US" dirty="0" err="1"/>
              <a:t>familycentered</a:t>
            </a:r>
            <a:r>
              <a:rPr lang="en-US" dirty="0"/>
              <a:t> and person-centered care, cultural competency, and evidence-based practice, among other important concepts. The four courses include 1) Foundations of Public Health and Disability, 2) Epidemiology of Disability, 3) Disability Law, Policy, Ethics, &amp; Advocacy, and 4) Public Health Interventions in Disability.</a:t>
            </a:r>
          </a:p>
          <a:p>
            <a:r>
              <a:rPr lang="en-US" dirty="0"/>
              <a:t>The Certificate is offered in partnership between the UConn UCEDD and UConn School of Medicine Department of Community Medicine. As such, it is guided by the Developmental Disabilities Assistance and Bill of Rights Act of 2000 (the DD Act). </a:t>
            </a:r>
          </a:p>
          <a:p>
            <a:r>
              <a:rPr lang="en-US" dirty="0"/>
              <a:t>A 2015 study published in the Journal of Public Health Management and Practice identified this Certificate as a resource for public health programs to develop and implement disability-specific coursework into their public health programs (Sinclair, </a:t>
            </a:r>
            <a:r>
              <a:rPr lang="en-US" dirty="0" err="1"/>
              <a:t>Tannenhaus</a:t>
            </a:r>
            <a:r>
              <a:rPr lang="en-US" dirty="0"/>
              <a:t>, Courtney-Long, &amp; Eaton). The Certificate aligns with Healthy People 2020 Disability and Health objectives to both increase the disability-specific knowledge of professionals in the field and also to increase the health of PWD.</a:t>
            </a:r>
          </a:p>
          <a:p>
            <a:r>
              <a:rPr lang="en-US" dirty="0"/>
              <a:t>Since its inception, over 100 students from 14 distinct disciplines have enrolled in at least one of the courses in the Certificate. This outcome evaluation will assess how effective the course content is at increasing student knowledge on the topic of public health and disability. Additionally it will assess the course(s) as a motivating factor that lead students to pursue and secure employment in jobs that serve PWD, and if the knowledge gained from the courses is applied in these settings.  Informal feedback </a:t>
            </a:r>
          </a:p>
          <a:p>
            <a:r>
              <a:rPr lang="en-US" dirty="0"/>
              <a:t>IRB Review IRB NUMBER: 19X-048-2 IRB APPROVAL DATE: 09/20/2018</a:t>
            </a:r>
          </a:p>
          <a:p>
            <a:r>
              <a:rPr lang="en-US" dirty="0"/>
              <a:t>Investigator Initiated Research Protocol Template</a:t>
            </a:r>
          </a:p>
          <a:p>
            <a:r>
              <a:rPr lang="en-US" dirty="0"/>
              <a:t>2  </a:t>
            </a:r>
          </a:p>
          <a:p>
            <a:r>
              <a:rPr lang="en-US" dirty="0"/>
              <a:t>from students includes the following statement from a former student’s reflection, “…I cannot stress enough how much I learn in every module….After each module I feel confident in discussing the material I have learned in the course discussion board, with colleagues and even clinical supervisors… that this course should be a requirement for all healthcare professionals.”</a:t>
            </a:r>
          </a:p>
          <a:p>
            <a:r>
              <a:rPr lang="en-US" dirty="0"/>
              <a:t>The overall aim of this outcome evaluation study is to assess reasons why former students completed Disability Certificate courses and how the courses may have influenced their place of employment</a:t>
            </a:r>
          </a:p>
        </p:txBody>
      </p:sp>
      <p:sp>
        <p:nvSpPr>
          <p:cNvPr id="4" name="Slide Number Placeholder 3"/>
          <p:cNvSpPr>
            <a:spLocks noGrp="1"/>
          </p:cNvSpPr>
          <p:nvPr>
            <p:ph type="sldNum" sz="quarter" idx="10"/>
          </p:nvPr>
        </p:nvSpPr>
        <p:spPr/>
        <p:txBody>
          <a:bodyPr/>
          <a:lstStyle/>
          <a:p>
            <a:fld id="{6CA247BB-80B0-4E9B-A039-F93F6BDCD111}" type="slidenum">
              <a:rPr lang="en-US" smtClean="0"/>
              <a:t>1</a:t>
            </a:fld>
            <a:endParaRPr lang="en-US"/>
          </a:p>
        </p:txBody>
      </p:sp>
    </p:spTree>
    <p:extLst>
      <p:ext uri="{BB962C8B-B14F-4D97-AF65-F5344CB8AC3E}">
        <p14:creationId xmlns:p14="http://schemas.microsoft.com/office/powerpoint/2010/main" val="271032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66160" y="12498495"/>
            <a:ext cx="40416480" cy="8624145"/>
          </a:xfrm>
        </p:spPr>
        <p:txBody>
          <a:bodyPr/>
          <a:lstStyle/>
          <a:p>
            <a:r>
              <a:rPr lang="en-US"/>
              <a:t>Click to edit Master title style</a:t>
            </a:r>
          </a:p>
        </p:txBody>
      </p:sp>
      <p:sp>
        <p:nvSpPr>
          <p:cNvPr id="3" name="Subtitle 2"/>
          <p:cNvSpPr>
            <a:spLocks noGrp="1"/>
          </p:cNvSpPr>
          <p:nvPr>
            <p:ph type="subTitle" idx="1"/>
          </p:nvPr>
        </p:nvSpPr>
        <p:spPr>
          <a:xfrm>
            <a:off x="7132320" y="22799040"/>
            <a:ext cx="33284160" cy="10281920"/>
          </a:xfrm>
        </p:spPr>
        <p:txBody>
          <a:bodyPr/>
          <a:lstStyle>
            <a:lvl1pPr marL="0" indent="0" algn="ctr">
              <a:buNone/>
              <a:defRPr>
                <a:solidFill>
                  <a:schemeClr val="tx1">
                    <a:tint val="75000"/>
                  </a:schemeClr>
                </a:solidFill>
              </a:defRPr>
            </a:lvl1pPr>
            <a:lvl2pPr marL="614096" indent="0" algn="ctr">
              <a:buNone/>
              <a:defRPr>
                <a:solidFill>
                  <a:schemeClr val="tx1">
                    <a:tint val="75000"/>
                  </a:schemeClr>
                </a:solidFill>
              </a:defRPr>
            </a:lvl2pPr>
            <a:lvl3pPr marL="1228192" indent="0" algn="ctr">
              <a:buNone/>
              <a:defRPr>
                <a:solidFill>
                  <a:schemeClr val="tx1">
                    <a:tint val="75000"/>
                  </a:schemeClr>
                </a:solidFill>
              </a:defRPr>
            </a:lvl3pPr>
            <a:lvl4pPr marL="1842290" indent="0" algn="ctr">
              <a:buNone/>
              <a:defRPr>
                <a:solidFill>
                  <a:schemeClr val="tx1">
                    <a:tint val="75000"/>
                  </a:schemeClr>
                </a:solidFill>
              </a:defRPr>
            </a:lvl4pPr>
            <a:lvl5pPr marL="2456386" indent="0" algn="ctr">
              <a:buNone/>
              <a:defRPr>
                <a:solidFill>
                  <a:schemeClr val="tx1">
                    <a:tint val="75000"/>
                  </a:schemeClr>
                </a:solidFill>
              </a:defRPr>
            </a:lvl5pPr>
            <a:lvl6pPr marL="3070482" indent="0" algn="ctr">
              <a:buNone/>
              <a:defRPr>
                <a:solidFill>
                  <a:schemeClr val="tx1">
                    <a:tint val="75000"/>
                  </a:schemeClr>
                </a:solidFill>
              </a:defRPr>
            </a:lvl6pPr>
            <a:lvl7pPr marL="3684578" indent="0" algn="ctr">
              <a:buNone/>
              <a:defRPr>
                <a:solidFill>
                  <a:schemeClr val="tx1">
                    <a:tint val="75000"/>
                  </a:schemeClr>
                </a:solidFill>
              </a:defRPr>
            </a:lvl7pPr>
            <a:lvl8pPr marL="4298676" indent="0" algn="ctr">
              <a:buNone/>
              <a:defRPr>
                <a:solidFill>
                  <a:schemeClr val="tx1">
                    <a:tint val="75000"/>
                  </a:schemeClr>
                </a:solidFill>
              </a:defRPr>
            </a:lvl8pPr>
            <a:lvl9pPr marL="491277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2AA30F-3988-BA40-9237-D83D763E19FD}"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62781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2AA30F-3988-BA40-9237-D83D763E19FD}"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358964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472880" y="1611212"/>
            <a:ext cx="10698480" cy="3432894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377440" y="1611212"/>
            <a:ext cx="31302960" cy="343289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2AA30F-3988-BA40-9237-D83D763E19FD}"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74116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2AA30F-3988-BA40-9237-D83D763E19FD}"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8103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6026" y="25853818"/>
            <a:ext cx="40416480" cy="7990840"/>
          </a:xfrm>
        </p:spPr>
        <p:txBody>
          <a:bodyPr anchor="t"/>
          <a:lstStyle>
            <a:lvl1pPr algn="l">
              <a:defRPr sz="5425" b="1" cap="all"/>
            </a:lvl1pPr>
          </a:lstStyle>
          <a:p>
            <a:r>
              <a:rPr lang="en-US"/>
              <a:t>Click to edit Master title style</a:t>
            </a:r>
          </a:p>
        </p:txBody>
      </p:sp>
      <p:sp>
        <p:nvSpPr>
          <p:cNvPr id="3" name="Text Placeholder 2"/>
          <p:cNvSpPr>
            <a:spLocks noGrp="1"/>
          </p:cNvSpPr>
          <p:nvPr>
            <p:ph type="body" idx="1"/>
          </p:nvPr>
        </p:nvSpPr>
        <p:spPr>
          <a:xfrm>
            <a:off x="3756026" y="17052718"/>
            <a:ext cx="40416480" cy="8801097"/>
          </a:xfrm>
        </p:spPr>
        <p:txBody>
          <a:bodyPr anchor="b"/>
          <a:lstStyle>
            <a:lvl1pPr marL="0" indent="0">
              <a:buNone/>
              <a:defRPr sz="2652">
                <a:solidFill>
                  <a:schemeClr val="tx1">
                    <a:tint val="75000"/>
                  </a:schemeClr>
                </a:solidFill>
              </a:defRPr>
            </a:lvl1pPr>
            <a:lvl2pPr marL="614096" indent="0">
              <a:buNone/>
              <a:defRPr sz="2411">
                <a:solidFill>
                  <a:schemeClr val="tx1">
                    <a:tint val="75000"/>
                  </a:schemeClr>
                </a:solidFill>
              </a:defRPr>
            </a:lvl2pPr>
            <a:lvl3pPr marL="1228192" indent="0">
              <a:buNone/>
              <a:defRPr sz="2170">
                <a:solidFill>
                  <a:schemeClr val="tx1">
                    <a:tint val="75000"/>
                  </a:schemeClr>
                </a:solidFill>
              </a:defRPr>
            </a:lvl3pPr>
            <a:lvl4pPr marL="1842290" indent="0">
              <a:buNone/>
              <a:defRPr sz="1929">
                <a:solidFill>
                  <a:schemeClr val="tx1">
                    <a:tint val="75000"/>
                  </a:schemeClr>
                </a:solidFill>
              </a:defRPr>
            </a:lvl4pPr>
            <a:lvl5pPr marL="2456386" indent="0">
              <a:buNone/>
              <a:defRPr sz="1929">
                <a:solidFill>
                  <a:schemeClr val="tx1">
                    <a:tint val="75000"/>
                  </a:schemeClr>
                </a:solidFill>
              </a:defRPr>
            </a:lvl5pPr>
            <a:lvl6pPr marL="3070482" indent="0">
              <a:buNone/>
              <a:defRPr sz="1929">
                <a:solidFill>
                  <a:schemeClr val="tx1">
                    <a:tint val="75000"/>
                  </a:schemeClr>
                </a:solidFill>
              </a:defRPr>
            </a:lvl6pPr>
            <a:lvl7pPr marL="3684578" indent="0">
              <a:buNone/>
              <a:defRPr sz="1929">
                <a:solidFill>
                  <a:schemeClr val="tx1">
                    <a:tint val="75000"/>
                  </a:schemeClr>
                </a:solidFill>
              </a:defRPr>
            </a:lvl7pPr>
            <a:lvl8pPr marL="4298676" indent="0">
              <a:buNone/>
              <a:defRPr sz="1929">
                <a:solidFill>
                  <a:schemeClr val="tx1">
                    <a:tint val="75000"/>
                  </a:schemeClr>
                </a:solidFill>
              </a:defRPr>
            </a:lvl8pPr>
            <a:lvl9pPr marL="4912772" indent="0">
              <a:buNone/>
              <a:defRPr sz="192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AA30F-3988-BA40-9237-D83D763E19FD}"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3459314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377440" y="9387842"/>
            <a:ext cx="21000720" cy="26552317"/>
          </a:xfrm>
        </p:spPr>
        <p:txBody>
          <a:bodyPr/>
          <a:lstStyle>
            <a:lvl1pPr>
              <a:defRPr sz="3737"/>
            </a:lvl1pPr>
            <a:lvl2pPr>
              <a:defRPr sz="3255"/>
            </a:lvl2pPr>
            <a:lvl3pPr>
              <a:defRPr sz="2652"/>
            </a:lvl3pPr>
            <a:lvl4pPr>
              <a:defRPr sz="2411"/>
            </a:lvl4pPr>
            <a:lvl5pPr>
              <a:defRPr sz="2411"/>
            </a:lvl5pPr>
            <a:lvl6pPr>
              <a:defRPr sz="2411"/>
            </a:lvl6pPr>
            <a:lvl7pPr>
              <a:defRPr sz="2411"/>
            </a:lvl7pPr>
            <a:lvl8pPr>
              <a:defRPr sz="2411"/>
            </a:lvl8pPr>
            <a:lvl9pPr>
              <a:defRPr sz="24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4170640" y="9387842"/>
            <a:ext cx="21000720" cy="26552317"/>
          </a:xfrm>
        </p:spPr>
        <p:txBody>
          <a:bodyPr/>
          <a:lstStyle>
            <a:lvl1pPr>
              <a:defRPr sz="3737"/>
            </a:lvl1pPr>
            <a:lvl2pPr>
              <a:defRPr sz="3255"/>
            </a:lvl2pPr>
            <a:lvl3pPr>
              <a:defRPr sz="2652"/>
            </a:lvl3pPr>
            <a:lvl4pPr>
              <a:defRPr sz="2411"/>
            </a:lvl4pPr>
            <a:lvl5pPr>
              <a:defRPr sz="2411"/>
            </a:lvl5pPr>
            <a:lvl6pPr>
              <a:defRPr sz="2411"/>
            </a:lvl6pPr>
            <a:lvl7pPr>
              <a:defRPr sz="2411"/>
            </a:lvl7pPr>
            <a:lvl8pPr>
              <a:defRPr sz="2411"/>
            </a:lvl8pPr>
            <a:lvl9pPr>
              <a:defRPr sz="241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2AA30F-3988-BA40-9237-D83D763E19FD}"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74619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377443" y="9005997"/>
            <a:ext cx="21008978" cy="3753272"/>
          </a:xfrm>
        </p:spPr>
        <p:txBody>
          <a:bodyPr anchor="b"/>
          <a:lstStyle>
            <a:lvl1pPr marL="0" indent="0">
              <a:buNone/>
              <a:defRPr sz="3255" b="1"/>
            </a:lvl1pPr>
            <a:lvl2pPr marL="614096" indent="0">
              <a:buNone/>
              <a:defRPr sz="2652" b="1"/>
            </a:lvl2pPr>
            <a:lvl3pPr marL="1228192" indent="0">
              <a:buNone/>
              <a:defRPr sz="2411" b="1"/>
            </a:lvl3pPr>
            <a:lvl4pPr marL="1842290" indent="0">
              <a:buNone/>
              <a:defRPr sz="2170" b="1"/>
            </a:lvl4pPr>
            <a:lvl5pPr marL="2456386" indent="0">
              <a:buNone/>
              <a:defRPr sz="2170" b="1"/>
            </a:lvl5pPr>
            <a:lvl6pPr marL="3070482" indent="0">
              <a:buNone/>
              <a:defRPr sz="2170" b="1"/>
            </a:lvl6pPr>
            <a:lvl7pPr marL="3684578" indent="0">
              <a:buNone/>
              <a:defRPr sz="2170" b="1"/>
            </a:lvl7pPr>
            <a:lvl8pPr marL="4298676" indent="0">
              <a:buNone/>
              <a:defRPr sz="2170" b="1"/>
            </a:lvl8pPr>
            <a:lvl9pPr marL="4912772" indent="0">
              <a:buNone/>
              <a:defRPr sz="2170" b="1"/>
            </a:lvl9pPr>
          </a:lstStyle>
          <a:p>
            <a:pPr lvl="0"/>
            <a:r>
              <a:rPr lang="en-US"/>
              <a:t>Click to edit Master text styles</a:t>
            </a:r>
          </a:p>
        </p:txBody>
      </p:sp>
      <p:sp>
        <p:nvSpPr>
          <p:cNvPr id="4" name="Content Placeholder 3"/>
          <p:cNvSpPr>
            <a:spLocks noGrp="1"/>
          </p:cNvSpPr>
          <p:nvPr>
            <p:ph sz="half" idx="2"/>
          </p:nvPr>
        </p:nvSpPr>
        <p:spPr>
          <a:xfrm>
            <a:off x="2377443" y="12759269"/>
            <a:ext cx="21008978" cy="23180888"/>
          </a:xfrm>
        </p:spPr>
        <p:txBody>
          <a:bodyPr/>
          <a:lstStyle>
            <a:lvl1pPr>
              <a:defRPr sz="3255"/>
            </a:lvl1pPr>
            <a:lvl2pPr>
              <a:defRPr sz="2652"/>
            </a:lvl2pPr>
            <a:lvl3pPr>
              <a:defRPr sz="2411"/>
            </a:lvl3pPr>
            <a:lvl4pPr>
              <a:defRPr sz="2170"/>
            </a:lvl4pPr>
            <a:lvl5pPr>
              <a:defRPr sz="2170"/>
            </a:lvl5pPr>
            <a:lvl6pPr>
              <a:defRPr sz="2170"/>
            </a:lvl6pPr>
            <a:lvl7pPr>
              <a:defRPr sz="2170"/>
            </a:lvl7pPr>
            <a:lvl8pPr>
              <a:defRPr sz="2170"/>
            </a:lvl8pPr>
            <a:lvl9pPr>
              <a:defRPr sz="21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4154136" y="9005997"/>
            <a:ext cx="21017232" cy="3753272"/>
          </a:xfrm>
        </p:spPr>
        <p:txBody>
          <a:bodyPr anchor="b"/>
          <a:lstStyle>
            <a:lvl1pPr marL="0" indent="0">
              <a:buNone/>
              <a:defRPr sz="3255" b="1"/>
            </a:lvl1pPr>
            <a:lvl2pPr marL="614096" indent="0">
              <a:buNone/>
              <a:defRPr sz="2652" b="1"/>
            </a:lvl2pPr>
            <a:lvl3pPr marL="1228192" indent="0">
              <a:buNone/>
              <a:defRPr sz="2411" b="1"/>
            </a:lvl3pPr>
            <a:lvl4pPr marL="1842290" indent="0">
              <a:buNone/>
              <a:defRPr sz="2170" b="1"/>
            </a:lvl4pPr>
            <a:lvl5pPr marL="2456386" indent="0">
              <a:buNone/>
              <a:defRPr sz="2170" b="1"/>
            </a:lvl5pPr>
            <a:lvl6pPr marL="3070482" indent="0">
              <a:buNone/>
              <a:defRPr sz="2170" b="1"/>
            </a:lvl6pPr>
            <a:lvl7pPr marL="3684578" indent="0">
              <a:buNone/>
              <a:defRPr sz="2170" b="1"/>
            </a:lvl7pPr>
            <a:lvl8pPr marL="4298676" indent="0">
              <a:buNone/>
              <a:defRPr sz="2170" b="1"/>
            </a:lvl8pPr>
            <a:lvl9pPr marL="4912772" indent="0">
              <a:buNone/>
              <a:defRPr sz="2170" b="1"/>
            </a:lvl9pPr>
          </a:lstStyle>
          <a:p>
            <a:pPr lvl="0"/>
            <a:r>
              <a:rPr lang="en-US"/>
              <a:t>Click to edit Master text styles</a:t>
            </a:r>
          </a:p>
        </p:txBody>
      </p:sp>
      <p:sp>
        <p:nvSpPr>
          <p:cNvPr id="6" name="Content Placeholder 5"/>
          <p:cNvSpPr>
            <a:spLocks noGrp="1"/>
          </p:cNvSpPr>
          <p:nvPr>
            <p:ph sz="quarter" idx="4"/>
          </p:nvPr>
        </p:nvSpPr>
        <p:spPr>
          <a:xfrm>
            <a:off x="24154136" y="12759269"/>
            <a:ext cx="21017232" cy="23180888"/>
          </a:xfrm>
        </p:spPr>
        <p:txBody>
          <a:bodyPr/>
          <a:lstStyle>
            <a:lvl1pPr>
              <a:defRPr sz="3255"/>
            </a:lvl1pPr>
            <a:lvl2pPr>
              <a:defRPr sz="2652"/>
            </a:lvl2pPr>
            <a:lvl3pPr>
              <a:defRPr sz="2411"/>
            </a:lvl3pPr>
            <a:lvl4pPr>
              <a:defRPr sz="2170"/>
            </a:lvl4pPr>
            <a:lvl5pPr>
              <a:defRPr sz="2170"/>
            </a:lvl5pPr>
            <a:lvl6pPr>
              <a:defRPr sz="2170"/>
            </a:lvl6pPr>
            <a:lvl7pPr>
              <a:defRPr sz="2170"/>
            </a:lvl7pPr>
            <a:lvl8pPr>
              <a:defRPr sz="2170"/>
            </a:lvl8pPr>
            <a:lvl9pPr>
              <a:defRPr sz="21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2AA30F-3988-BA40-9237-D83D763E19FD}"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163732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2AA30F-3988-BA40-9237-D83D763E19FD}" type="datetimeFigureOut">
              <a:rPr lang="en-US" smtClean="0"/>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97718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AA30F-3988-BA40-9237-D83D763E19FD}" type="datetimeFigureOut">
              <a:rPr lang="en-US" smtClean="0"/>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82914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77445" y="1601895"/>
            <a:ext cx="15643226" cy="6817360"/>
          </a:xfrm>
        </p:spPr>
        <p:txBody>
          <a:bodyPr anchor="b"/>
          <a:lstStyle>
            <a:lvl1pPr algn="l">
              <a:defRPr sz="2652" b="1"/>
            </a:lvl1pPr>
          </a:lstStyle>
          <a:p>
            <a:r>
              <a:rPr lang="en-US"/>
              <a:t>Click to edit Master title style</a:t>
            </a:r>
          </a:p>
        </p:txBody>
      </p:sp>
      <p:sp>
        <p:nvSpPr>
          <p:cNvPr id="3" name="Content Placeholder 2"/>
          <p:cNvSpPr>
            <a:spLocks noGrp="1"/>
          </p:cNvSpPr>
          <p:nvPr>
            <p:ph idx="1"/>
          </p:nvPr>
        </p:nvSpPr>
        <p:spPr>
          <a:xfrm>
            <a:off x="18590262" y="1601895"/>
            <a:ext cx="26581100" cy="34338263"/>
          </a:xfrm>
        </p:spPr>
        <p:txBody>
          <a:bodyPr/>
          <a:lstStyle>
            <a:lvl1pPr>
              <a:defRPr sz="4340"/>
            </a:lvl1pPr>
            <a:lvl2pPr>
              <a:defRPr sz="3737"/>
            </a:lvl2pPr>
            <a:lvl3pPr>
              <a:defRPr sz="3255"/>
            </a:lvl3pPr>
            <a:lvl4pPr>
              <a:defRPr sz="2652"/>
            </a:lvl4pPr>
            <a:lvl5pPr>
              <a:defRPr sz="2652"/>
            </a:lvl5pPr>
            <a:lvl6pPr>
              <a:defRPr sz="2652"/>
            </a:lvl6pPr>
            <a:lvl7pPr>
              <a:defRPr sz="2652"/>
            </a:lvl7pPr>
            <a:lvl8pPr>
              <a:defRPr sz="2652"/>
            </a:lvl8pPr>
            <a:lvl9pPr>
              <a:defRPr sz="26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377445" y="8419255"/>
            <a:ext cx="15643226" cy="27520903"/>
          </a:xfrm>
        </p:spPr>
        <p:txBody>
          <a:bodyPr/>
          <a:lstStyle>
            <a:lvl1pPr marL="0" indent="0">
              <a:buNone/>
              <a:defRPr sz="1929"/>
            </a:lvl1pPr>
            <a:lvl2pPr marL="614096" indent="0">
              <a:buNone/>
              <a:defRPr sz="1567"/>
            </a:lvl2pPr>
            <a:lvl3pPr marL="1228192" indent="0">
              <a:buNone/>
              <a:defRPr sz="1326"/>
            </a:lvl3pPr>
            <a:lvl4pPr marL="1842290" indent="0">
              <a:buNone/>
              <a:defRPr sz="1206"/>
            </a:lvl4pPr>
            <a:lvl5pPr marL="2456386" indent="0">
              <a:buNone/>
              <a:defRPr sz="1206"/>
            </a:lvl5pPr>
            <a:lvl6pPr marL="3070482" indent="0">
              <a:buNone/>
              <a:defRPr sz="1206"/>
            </a:lvl6pPr>
            <a:lvl7pPr marL="3684578" indent="0">
              <a:buNone/>
              <a:defRPr sz="1206"/>
            </a:lvl7pPr>
            <a:lvl8pPr marL="4298676" indent="0">
              <a:buNone/>
              <a:defRPr sz="1206"/>
            </a:lvl8pPr>
            <a:lvl9pPr marL="4912772" indent="0">
              <a:buNone/>
              <a:defRPr sz="1206"/>
            </a:lvl9pPr>
          </a:lstStyle>
          <a:p>
            <a:pPr lvl="0"/>
            <a:r>
              <a:rPr lang="en-US"/>
              <a:t>Click to edit Master text styles</a:t>
            </a:r>
          </a:p>
        </p:txBody>
      </p:sp>
      <p:sp>
        <p:nvSpPr>
          <p:cNvPr id="5" name="Date Placeholder 4"/>
          <p:cNvSpPr>
            <a:spLocks noGrp="1"/>
          </p:cNvSpPr>
          <p:nvPr>
            <p:ph type="dt" sz="half" idx="10"/>
          </p:nvPr>
        </p:nvSpPr>
        <p:spPr/>
        <p:txBody>
          <a:bodyPr/>
          <a:lstStyle/>
          <a:p>
            <a:fld id="{EC2AA30F-3988-BA40-9237-D83D763E19FD}"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417172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9898" y="28163523"/>
            <a:ext cx="28529280" cy="3324863"/>
          </a:xfrm>
        </p:spPr>
        <p:txBody>
          <a:bodyPr anchor="b"/>
          <a:lstStyle>
            <a:lvl1pPr algn="l">
              <a:defRPr sz="2652" b="1"/>
            </a:lvl1pPr>
          </a:lstStyle>
          <a:p>
            <a:r>
              <a:rPr lang="en-US"/>
              <a:t>Click to edit Master title style</a:t>
            </a:r>
          </a:p>
        </p:txBody>
      </p:sp>
      <p:sp>
        <p:nvSpPr>
          <p:cNvPr id="3" name="Picture Placeholder 2"/>
          <p:cNvSpPr>
            <a:spLocks noGrp="1"/>
          </p:cNvSpPr>
          <p:nvPr>
            <p:ph type="pic" idx="1"/>
          </p:nvPr>
        </p:nvSpPr>
        <p:spPr>
          <a:xfrm>
            <a:off x="9319898" y="3594945"/>
            <a:ext cx="28529280" cy="24140160"/>
          </a:xfrm>
        </p:spPr>
        <p:txBody>
          <a:bodyPr/>
          <a:lstStyle>
            <a:lvl1pPr marL="0" indent="0">
              <a:buNone/>
              <a:defRPr sz="4340"/>
            </a:lvl1pPr>
            <a:lvl2pPr marL="614096" indent="0">
              <a:buNone/>
              <a:defRPr sz="3737"/>
            </a:lvl2pPr>
            <a:lvl3pPr marL="1228192" indent="0">
              <a:buNone/>
              <a:defRPr sz="3255"/>
            </a:lvl3pPr>
            <a:lvl4pPr marL="1842290" indent="0">
              <a:buNone/>
              <a:defRPr sz="2652"/>
            </a:lvl4pPr>
            <a:lvl5pPr marL="2456386" indent="0">
              <a:buNone/>
              <a:defRPr sz="2652"/>
            </a:lvl5pPr>
            <a:lvl6pPr marL="3070482" indent="0">
              <a:buNone/>
              <a:defRPr sz="2652"/>
            </a:lvl6pPr>
            <a:lvl7pPr marL="3684578" indent="0">
              <a:buNone/>
              <a:defRPr sz="2652"/>
            </a:lvl7pPr>
            <a:lvl8pPr marL="4298676" indent="0">
              <a:buNone/>
              <a:defRPr sz="2652"/>
            </a:lvl8pPr>
            <a:lvl9pPr marL="4912772" indent="0">
              <a:buNone/>
              <a:defRPr sz="2652"/>
            </a:lvl9pPr>
          </a:lstStyle>
          <a:p>
            <a:endParaRPr lang="en-US"/>
          </a:p>
        </p:txBody>
      </p:sp>
      <p:sp>
        <p:nvSpPr>
          <p:cNvPr id="4" name="Text Placeholder 3"/>
          <p:cNvSpPr>
            <a:spLocks noGrp="1"/>
          </p:cNvSpPr>
          <p:nvPr>
            <p:ph type="body" sz="half" idx="2"/>
          </p:nvPr>
        </p:nvSpPr>
        <p:spPr>
          <a:xfrm>
            <a:off x="9319898" y="31488386"/>
            <a:ext cx="28529280" cy="4721857"/>
          </a:xfrm>
        </p:spPr>
        <p:txBody>
          <a:bodyPr/>
          <a:lstStyle>
            <a:lvl1pPr marL="0" indent="0">
              <a:buNone/>
              <a:defRPr sz="1929"/>
            </a:lvl1pPr>
            <a:lvl2pPr marL="614096" indent="0">
              <a:buNone/>
              <a:defRPr sz="1567"/>
            </a:lvl2pPr>
            <a:lvl3pPr marL="1228192" indent="0">
              <a:buNone/>
              <a:defRPr sz="1326"/>
            </a:lvl3pPr>
            <a:lvl4pPr marL="1842290" indent="0">
              <a:buNone/>
              <a:defRPr sz="1206"/>
            </a:lvl4pPr>
            <a:lvl5pPr marL="2456386" indent="0">
              <a:buNone/>
              <a:defRPr sz="1206"/>
            </a:lvl5pPr>
            <a:lvl6pPr marL="3070482" indent="0">
              <a:buNone/>
              <a:defRPr sz="1206"/>
            </a:lvl6pPr>
            <a:lvl7pPr marL="3684578" indent="0">
              <a:buNone/>
              <a:defRPr sz="1206"/>
            </a:lvl7pPr>
            <a:lvl8pPr marL="4298676" indent="0">
              <a:buNone/>
              <a:defRPr sz="1206"/>
            </a:lvl8pPr>
            <a:lvl9pPr marL="4912772" indent="0">
              <a:buNone/>
              <a:defRPr sz="1206"/>
            </a:lvl9pPr>
          </a:lstStyle>
          <a:p>
            <a:pPr lvl="0"/>
            <a:r>
              <a:rPr lang="en-US"/>
              <a:t>Click to edit Master text styles</a:t>
            </a:r>
          </a:p>
        </p:txBody>
      </p:sp>
      <p:sp>
        <p:nvSpPr>
          <p:cNvPr id="5" name="Date Placeholder 4"/>
          <p:cNvSpPr>
            <a:spLocks noGrp="1"/>
          </p:cNvSpPr>
          <p:nvPr>
            <p:ph type="dt" sz="half" idx="10"/>
          </p:nvPr>
        </p:nvSpPr>
        <p:spPr/>
        <p:txBody>
          <a:bodyPr/>
          <a:lstStyle/>
          <a:p>
            <a:fld id="{EC2AA30F-3988-BA40-9237-D83D763E19FD}"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308114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77440" y="1611208"/>
            <a:ext cx="42793920" cy="67056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2377440" y="9387842"/>
            <a:ext cx="42793920" cy="26552317"/>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377440" y="37290591"/>
            <a:ext cx="11094720" cy="2142065"/>
          </a:xfrm>
          <a:prstGeom prst="rect">
            <a:avLst/>
          </a:prstGeom>
        </p:spPr>
        <p:txBody>
          <a:bodyPr vert="horz" lIns="101882" tIns="50941" rIns="101882" bIns="50941" rtlCol="0" anchor="ctr"/>
          <a:lstStyle>
            <a:lvl1pPr algn="l">
              <a:defRPr sz="1567">
                <a:solidFill>
                  <a:schemeClr val="tx1">
                    <a:tint val="75000"/>
                  </a:schemeClr>
                </a:solidFill>
              </a:defRPr>
            </a:lvl1pPr>
          </a:lstStyle>
          <a:p>
            <a:fld id="{EC2AA30F-3988-BA40-9237-D83D763E19FD}" type="datetimeFigureOut">
              <a:rPr lang="en-US" smtClean="0"/>
              <a:t>10/29/2018</a:t>
            </a:fld>
            <a:endParaRPr lang="en-US"/>
          </a:p>
        </p:txBody>
      </p:sp>
      <p:sp>
        <p:nvSpPr>
          <p:cNvPr id="5" name="Footer Placeholder 4"/>
          <p:cNvSpPr>
            <a:spLocks noGrp="1"/>
          </p:cNvSpPr>
          <p:nvPr>
            <p:ph type="ftr" sz="quarter" idx="3"/>
          </p:nvPr>
        </p:nvSpPr>
        <p:spPr>
          <a:xfrm>
            <a:off x="16245840" y="37290591"/>
            <a:ext cx="15057120" cy="2142065"/>
          </a:xfrm>
          <a:prstGeom prst="rect">
            <a:avLst/>
          </a:prstGeom>
        </p:spPr>
        <p:txBody>
          <a:bodyPr vert="horz" lIns="101882" tIns="50941" rIns="101882" bIns="50941" rtlCol="0" anchor="ctr"/>
          <a:lstStyle>
            <a:lvl1pPr algn="ctr">
              <a:defRPr sz="156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4076640" y="37290591"/>
            <a:ext cx="11094720" cy="2142065"/>
          </a:xfrm>
          <a:prstGeom prst="rect">
            <a:avLst/>
          </a:prstGeom>
        </p:spPr>
        <p:txBody>
          <a:bodyPr vert="horz" lIns="101882" tIns="50941" rIns="101882" bIns="50941" rtlCol="0" anchor="ctr"/>
          <a:lstStyle>
            <a:lvl1pPr algn="r">
              <a:defRPr sz="1567">
                <a:solidFill>
                  <a:schemeClr val="tx1">
                    <a:tint val="75000"/>
                  </a:schemeClr>
                </a:solidFill>
              </a:defRPr>
            </a:lvl1pPr>
          </a:lstStyle>
          <a:p>
            <a:fld id="{E6B665FD-8F0E-A843-8464-26650F25550C}" type="slidenum">
              <a:rPr lang="en-US" smtClean="0"/>
              <a:t>‹#›</a:t>
            </a:fld>
            <a:endParaRPr lang="en-US"/>
          </a:p>
        </p:txBody>
      </p:sp>
    </p:spTree>
    <p:extLst>
      <p:ext uri="{BB962C8B-B14F-4D97-AF65-F5344CB8AC3E}">
        <p14:creationId xmlns:p14="http://schemas.microsoft.com/office/powerpoint/2010/main" val="263089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14096" rtl="0" eaLnBrk="1" latinLnBrk="0" hangingPunct="1">
        <a:spcBef>
          <a:spcPct val="0"/>
        </a:spcBef>
        <a:buNone/>
        <a:defRPr sz="5907" kern="1200">
          <a:solidFill>
            <a:schemeClr val="tx1"/>
          </a:solidFill>
          <a:latin typeface="+mj-lt"/>
          <a:ea typeface="+mj-ea"/>
          <a:cs typeface="+mj-cs"/>
        </a:defRPr>
      </a:lvl1pPr>
    </p:titleStyle>
    <p:bodyStyle>
      <a:lvl1pPr marL="460572" indent="-460572" algn="l" defTabSz="614096" rtl="0" eaLnBrk="1" latinLnBrk="0" hangingPunct="1">
        <a:spcBef>
          <a:spcPct val="20000"/>
        </a:spcBef>
        <a:buFont typeface="Arial"/>
        <a:buChar char="•"/>
        <a:defRPr sz="4340" kern="1200">
          <a:solidFill>
            <a:schemeClr val="tx1"/>
          </a:solidFill>
          <a:latin typeface="+mn-lt"/>
          <a:ea typeface="+mn-ea"/>
          <a:cs typeface="+mn-cs"/>
        </a:defRPr>
      </a:lvl1pPr>
      <a:lvl2pPr marL="997907" indent="-383811" algn="l" defTabSz="614096" rtl="0" eaLnBrk="1" latinLnBrk="0" hangingPunct="1">
        <a:spcBef>
          <a:spcPct val="20000"/>
        </a:spcBef>
        <a:buFont typeface="Arial"/>
        <a:buChar char="–"/>
        <a:defRPr sz="3737" kern="1200">
          <a:solidFill>
            <a:schemeClr val="tx1"/>
          </a:solidFill>
          <a:latin typeface="+mn-lt"/>
          <a:ea typeface="+mn-ea"/>
          <a:cs typeface="+mn-cs"/>
        </a:defRPr>
      </a:lvl2pPr>
      <a:lvl3pPr marL="1535242" indent="-307048" algn="l" defTabSz="614096" rtl="0" eaLnBrk="1" latinLnBrk="0" hangingPunct="1">
        <a:spcBef>
          <a:spcPct val="20000"/>
        </a:spcBef>
        <a:buFont typeface="Arial"/>
        <a:buChar char="•"/>
        <a:defRPr sz="3255" kern="1200">
          <a:solidFill>
            <a:schemeClr val="tx1"/>
          </a:solidFill>
          <a:latin typeface="+mn-lt"/>
          <a:ea typeface="+mn-ea"/>
          <a:cs typeface="+mn-cs"/>
        </a:defRPr>
      </a:lvl3pPr>
      <a:lvl4pPr marL="2149338" indent="-307048" algn="l" defTabSz="614096" rtl="0" eaLnBrk="1" latinLnBrk="0" hangingPunct="1">
        <a:spcBef>
          <a:spcPct val="20000"/>
        </a:spcBef>
        <a:buFont typeface="Arial"/>
        <a:buChar char="–"/>
        <a:defRPr sz="2652" kern="1200">
          <a:solidFill>
            <a:schemeClr val="tx1"/>
          </a:solidFill>
          <a:latin typeface="+mn-lt"/>
          <a:ea typeface="+mn-ea"/>
          <a:cs typeface="+mn-cs"/>
        </a:defRPr>
      </a:lvl4pPr>
      <a:lvl5pPr marL="2763434" indent="-307048" algn="l" defTabSz="614096" rtl="0" eaLnBrk="1" latinLnBrk="0" hangingPunct="1">
        <a:spcBef>
          <a:spcPct val="20000"/>
        </a:spcBef>
        <a:buFont typeface="Arial"/>
        <a:buChar char="»"/>
        <a:defRPr sz="2652" kern="1200">
          <a:solidFill>
            <a:schemeClr val="tx1"/>
          </a:solidFill>
          <a:latin typeface="+mn-lt"/>
          <a:ea typeface="+mn-ea"/>
          <a:cs typeface="+mn-cs"/>
        </a:defRPr>
      </a:lvl5pPr>
      <a:lvl6pPr marL="3377530" indent="-307048" algn="l" defTabSz="614096" rtl="0" eaLnBrk="1" latinLnBrk="0" hangingPunct="1">
        <a:spcBef>
          <a:spcPct val="20000"/>
        </a:spcBef>
        <a:buFont typeface="Arial"/>
        <a:buChar char="•"/>
        <a:defRPr sz="2652" kern="1200">
          <a:solidFill>
            <a:schemeClr val="tx1"/>
          </a:solidFill>
          <a:latin typeface="+mn-lt"/>
          <a:ea typeface="+mn-ea"/>
          <a:cs typeface="+mn-cs"/>
        </a:defRPr>
      </a:lvl6pPr>
      <a:lvl7pPr marL="3991627" indent="-307048" algn="l" defTabSz="614096" rtl="0" eaLnBrk="1" latinLnBrk="0" hangingPunct="1">
        <a:spcBef>
          <a:spcPct val="20000"/>
        </a:spcBef>
        <a:buFont typeface="Arial"/>
        <a:buChar char="•"/>
        <a:defRPr sz="2652" kern="1200">
          <a:solidFill>
            <a:schemeClr val="tx1"/>
          </a:solidFill>
          <a:latin typeface="+mn-lt"/>
          <a:ea typeface="+mn-ea"/>
          <a:cs typeface="+mn-cs"/>
        </a:defRPr>
      </a:lvl7pPr>
      <a:lvl8pPr marL="4605724" indent="-307048" algn="l" defTabSz="614096" rtl="0" eaLnBrk="1" latinLnBrk="0" hangingPunct="1">
        <a:spcBef>
          <a:spcPct val="20000"/>
        </a:spcBef>
        <a:buFont typeface="Arial"/>
        <a:buChar char="•"/>
        <a:defRPr sz="2652" kern="1200">
          <a:solidFill>
            <a:schemeClr val="tx1"/>
          </a:solidFill>
          <a:latin typeface="+mn-lt"/>
          <a:ea typeface="+mn-ea"/>
          <a:cs typeface="+mn-cs"/>
        </a:defRPr>
      </a:lvl8pPr>
      <a:lvl9pPr marL="5219820" indent="-307048" algn="l" defTabSz="614096" rtl="0" eaLnBrk="1" latinLnBrk="0" hangingPunct="1">
        <a:spcBef>
          <a:spcPct val="20000"/>
        </a:spcBef>
        <a:buFont typeface="Arial"/>
        <a:buChar char="•"/>
        <a:defRPr sz="2652" kern="1200">
          <a:solidFill>
            <a:schemeClr val="tx1"/>
          </a:solidFill>
          <a:latin typeface="+mn-lt"/>
          <a:ea typeface="+mn-ea"/>
          <a:cs typeface="+mn-cs"/>
        </a:defRPr>
      </a:lvl9pPr>
    </p:bodyStyle>
    <p:otherStyle>
      <a:defPPr>
        <a:defRPr lang="en-US"/>
      </a:defPPr>
      <a:lvl1pPr marL="0" algn="l" defTabSz="614096" rtl="0" eaLnBrk="1" latinLnBrk="0" hangingPunct="1">
        <a:defRPr sz="2411" kern="1200">
          <a:solidFill>
            <a:schemeClr val="tx1"/>
          </a:solidFill>
          <a:latin typeface="+mn-lt"/>
          <a:ea typeface="+mn-ea"/>
          <a:cs typeface="+mn-cs"/>
        </a:defRPr>
      </a:lvl1pPr>
      <a:lvl2pPr marL="614096" algn="l" defTabSz="614096" rtl="0" eaLnBrk="1" latinLnBrk="0" hangingPunct="1">
        <a:defRPr sz="2411" kern="1200">
          <a:solidFill>
            <a:schemeClr val="tx1"/>
          </a:solidFill>
          <a:latin typeface="+mn-lt"/>
          <a:ea typeface="+mn-ea"/>
          <a:cs typeface="+mn-cs"/>
        </a:defRPr>
      </a:lvl2pPr>
      <a:lvl3pPr marL="1228192" algn="l" defTabSz="614096" rtl="0" eaLnBrk="1" latinLnBrk="0" hangingPunct="1">
        <a:defRPr sz="2411" kern="1200">
          <a:solidFill>
            <a:schemeClr val="tx1"/>
          </a:solidFill>
          <a:latin typeface="+mn-lt"/>
          <a:ea typeface="+mn-ea"/>
          <a:cs typeface="+mn-cs"/>
        </a:defRPr>
      </a:lvl3pPr>
      <a:lvl4pPr marL="1842290" algn="l" defTabSz="614096" rtl="0" eaLnBrk="1" latinLnBrk="0" hangingPunct="1">
        <a:defRPr sz="2411" kern="1200">
          <a:solidFill>
            <a:schemeClr val="tx1"/>
          </a:solidFill>
          <a:latin typeface="+mn-lt"/>
          <a:ea typeface="+mn-ea"/>
          <a:cs typeface="+mn-cs"/>
        </a:defRPr>
      </a:lvl4pPr>
      <a:lvl5pPr marL="2456386" algn="l" defTabSz="614096" rtl="0" eaLnBrk="1" latinLnBrk="0" hangingPunct="1">
        <a:defRPr sz="2411" kern="1200">
          <a:solidFill>
            <a:schemeClr val="tx1"/>
          </a:solidFill>
          <a:latin typeface="+mn-lt"/>
          <a:ea typeface="+mn-ea"/>
          <a:cs typeface="+mn-cs"/>
        </a:defRPr>
      </a:lvl5pPr>
      <a:lvl6pPr marL="3070482" algn="l" defTabSz="614096" rtl="0" eaLnBrk="1" latinLnBrk="0" hangingPunct="1">
        <a:defRPr sz="2411" kern="1200">
          <a:solidFill>
            <a:schemeClr val="tx1"/>
          </a:solidFill>
          <a:latin typeface="+mn-lt"/>
          <a:ea typeface="+mn-ea"/>
          <a:cs typeface="+mn-cs"/>
        </a:defRPr>
      </a:lvl6pPr>
      <a:lvl7pPr marL="3684578" algn="l" defTabSz="614096" rtl="0" eaLnBrk="1" latinLnBrk="0" hangingPunct="1">
        <a:defRPr sz="2411" kern="1200">
          <a:solidFill>
            <a:schemeClr val="tx1"/>
          </a:solidFill>
          <a:latin typeface="+mn-lt"/>
          <a:ea typeface="+mn-ea"/>
          <a:cs typeface="+mn-cs"/>
        </a:defRPr>
      </a:lvl7pPr>
      <a:lvl8pPr marL="4298676" algn="l" defTabSz="614096" rtl="0" eaLnBrk="1" latinLnBrk="0" hangingPunct="1">
        <a:defRPr sz="2411" kern="1200">
          <a:solidFill>
            <a:schemeClr val="tx1"/>
          </a:solidFill>
          <a:latin typeface="+mn-lt"/>
          <a:ea typeface="+mn-ea"/>
          <a:cs typeface="+mn-cs"/>
        </a:defRPr>
      </a:lvl8pPr>
      <a:lvl9pPr marL="4912772" algn="l" defTabSz="614096" rtl="0" eaLnBrk="1" latinLnBrk="0" hangingPunct="1">
        <a:defRPr sz="241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jp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hyperlink" Target="ph.disability.certificate.uconn.edu" TargetMode="External"/><Relationship Id="rId5" Type="http://schemas.openxmlformats.org/officeDocument/2006/relationships/hyperlink" Target="https://ph.disability.certificate.uconn.edu/" TargetMode="External"/><Relationship Id="rId10" Type="http://schemas.openxmlformats.org/officeDocument/2006/relationships/chart" Target="../charts/chart5.xml"/><Relationship Id="rId4" Type="http://schemas.openxmlformats.org/officeDocument/2006/relationships/hyperlink" Target="https://www.cdc.gov/nchs/data/hpdata2010/hp2010_final_review_focus_area_06.pdf" TargetMode="External"/><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19636" y="10306"/>
            <a:ext cx="35061448" cy="4433371"/>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lIns="122817" tIns="61408" rIns="122817" bIns="61408" spcCol="0" rtlCol="0" anchor="t"/>
          <a:lstStyle/>
          <a:p>
            <a:pPr algn="ctr"/>
            <a:r>
              <a:rPr lang="en-US" sz="8800" dirty="0">
                <a:solidFill>
                  <a:schemeClr val="tx1"/>
                </a:solidFill>
                <a:latin typeface="Arial" panose="020B0604020202020204" pitchFamily="34" charset="0"/>
                <a:cs typeface="Arial" panose="020B0604020202020204" pitchFamily="34" charset="0"/>
              </a:rPr>
              <a:t>An Outcome Evaluation Study of the UConn online graduate courses of the Certificate of Interdisciplinary Disability Studies in Public Health </a:t>
            </a:r>
          </a:p>
          <a:p>
            <a:pPr algn="ctr"/>
            <a:endParaRPr lang="en-US" sz="1600" dirty="0" smtClean="0">
              <a:solidFill>
                <a:schemeClr val="tx1"/>
              </a:solidFill>
              <a:latin typeface="Arial" panose="020B0604020202020204" pitchFamily="34" charset="0"/>
              <a:cs typeface="Arial" panose="020B0604020202020204" pitchFamily="34" charset="0"/>
            </a:endParaRPr>
          </a:p>
          <a:p>
            <a:pPr algn="ctr"/>
            <a:r>
              <a:rPr lang="en-US" sz="4340" dirty="0" smtClean="0">
                <a:solidFill>
                  <a:schemeClr val="tx1"/>
                </a:solidFill>
                <a:latin typeface="Arial" panose="020B0604020202020204" pitchFamily="34" charset="0"/>
                <a:cs typeface="Arial" panose="020B0604020202020204" pitchFamily="34" charset="0"/>
              </a:rPr>
              <a:t>Tara </a:t>
            </a:r>
            <a:r>
              <a:rPr lang="en-US" sz="4340" dirty="0">
                <a:solidFill>
                  <a:schemeClr val="tx1"/>
                </a:solidFill>
                <a:latin typeface="Arial" panose="020B0604020202020204" pitchFamily="34" charset="0"/>
                <a:cs typeface="Arial" panose="020B0604020202020204" pitchFamily="34" charset="0"/>
              </a:rPr>
              <a:t>M. Lutz, Ph.D., M.P.H., CHES®, Mary Beth </a:t>
            </a:r>
            <a:r>
              <a:rPr lang="en-US" sz="4340" dirty="0" err="1">
                <a:solidFill>
                  <a:schemeClr val="tx1"/>
                </a:solidFill>
                <a:latin typeface="Arial" panose="020B0604020202020204" pitchFamily="34" charset="0"/>
                <a:cs typeface="Arial" panose="020B0604020202020204" pitchFamily="34" charset="0"/>
              </a:rPr>
              <a:t>Bruder</a:t>
            </a:r>
            <a:r>
              <a:rPr lang="en-US" sz="4340" dirty="0">
                <a:solidFill>
                  <a:schemeClr val="tx1"/>
                </a:solidFill>
                <a:latin typeface="Arial" panose="020B0604020202020204" pitchFamily="34" charset="0"/>
                <a:cs typeface="Arial" panose="020B0604020202020204" pitchFamily="34" charset="0"/>
              </a:rPr>
              <a:t>, Ph.D.</a:t>
            </a:r>
          </a:p>
          <a:p>
            <a:pPr algn="ctr"/>
            <a:r>
              <a:rPr lang="en-US" sz="4340" dirty="0">
                <a:solidFill>
                  <a:schemeClr val="tx1"/>
                </a:solidFill>
                <a:latin typeface="Arial" panose="020B0604020202020204" pitchFamily="34" charset="0"/>
                <a:cs typeface="Arial" panose="020B0604020202020204" pitchFamily="34" charset="0"/>
              </a:rPr>
              <a:t>The University of Connecticut A.J. </a:t>
            </a:r>
            <a:r>
              <a:rPr lang="en-US" sz="4340" dirty="0" err="1">
                <a:solidFill>
                  <a:schemeClr val="tx1"/>
                </a:solidFill>
                <a:latin typeface="Arial" panose="020B0604020202020204" pitchFamily="34" charset="0"/>
                <a:cs typeface="Arial" panose="020B0604020202020204" pitchFamily="34" charset="0"/>
              </a:rPr>
              <a:t>Pappanikou</a:t>
            </a:r>
            <a:r>
              <a:rPr lang="en-US" sz="4340" dirty="0">
                <a:solidFill>
                  <a:schemeClr val="tx1"/>
                </a:solidFill>
                <a:latin typeface="Arial" panose="020B0604020202020204" pitchFamily="34" charset="0"/>
                <a:cs typeface="Arial" panose="020B0604020202020204" pitchFamily="34" charset="0"/>
              </a:rPr>
              <a:t> Center for Excellence in Developmental Disabilities</a:t>
            </a:r>
          </a:p>
        </p:txBody>
      </p:sp>
      <p:cxnSp>
        <p:nvCxnSpPr>
          <p:cNvPr id="11" name="Straight Connector 10"/>
          <p:cNvCxnSpPr/>
          <p:nvPr/>
        </p:nvCxnSpPr>
        <p:spPr>
          <a:xfrm flipV="1">
            <a:off x="584176" y="4685964"/>
            <a:ext cx="46296197" cy="53788"/>
          </a:xfrm>
          <a:prstGeom prst="line">
            <a:avLst/>
          </a:prstGeom>
          <a:ln w="88900">
            <a:solidFill>
              <a:schemeClr val="tx2">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24" name="Picture 23" descr="cid:image001.jpg@01D20386.D7ADAC70"/>
          <p:cNvPicPr/>
          <p:nvPr/>
        </p:nvPicPr>
        <p:blipFill>
          <a:blip r:embed="rId3">
            <a:extLst>
              <a:ext uri="{28A0092B-C50C-407E-A947-70E740481C1C}">
                <a14:useLocalDpi xmlns:a14="http://schemas.microsoft.com/office/drawing/2010/main" val="0"/>
              </a:ext>
            </a:extLst>
          </a:blip>
          <a:srcRect/>
          <a:stretch>
            <a:fillRect/>
          </a:stretch>
        </p:blipFill>
        <p:spPr bwMode="auto">
          <a:xfrm>
            <a:off x="1337122" y="938029"/>
            <a:ext cx="4171694" cy="2577923"/>
          </a:xfrm>
          <a:prstGeom prst="rect">
            <a:avLst/>
          </a:prstGeom>
          <a:noFill/>
          <a:ln>
            <a:noFill/>
          </a:ln>
        </p:spPr>
      </p:pic>
      <p:pic>
        <p:nvPicPr>
          <p:cNvPr id="26" name="Picture 25" descr="cid:image001.jpg@01D20386.D7ADAC70"/>
          <p:cNvPicPr/>
          <p:nvPr/>
        </p:nvPicPr>
        <p:blipFill>
          <a:blip r:embed="rId3">
            <a:extLst>
              <a:ext uri="{28A0092B-C50C-407E-A947-70E740481C1C}">
                <a14:useLocalDpi xmlns:a14="http://schemas.microsoft.com/office/drawing/2010/main" val="0"/>
              </a:ext>
            </a:extLst>
          </a:blip>
          <a:srcRect/>
          <a:stretch>
            <a:fillRect/>
          </a:stretch>
        </p:blipFill>
        <p:spPr bwMode="auto">
          <a:xfrm>
            <a:off x="42015944" y="986871"/>
            <a:ext cx="4171694" cy="2577923"/>
          </a:xfrm>
          <a:prstGeom prst="rect">
            <a:avLst/>
          </a:prstGeom>
          <a:noFill/>
          <a:ln>
            <a:noFill/>
          </a:ln>
        </p:spPr>
      </p:pic>
      <p:sp>
        <p:nvSpPr>
          <p:cNvPr id="17" name="TextBox 16"/>
          <p:cNvSpPr txBox="1"/>
          <p:nvPr/>
        </p:nvSpPr>
        <p:spPr>
          <a:xfrm>
            <a:off x="32326582" y="37213036"/>
            <a:ext cx="12750038"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Acknowledgements: The research reported in this paper was supported, in part, by funding from the U.S. Department of Community Living (ACL), Administration on Intellectual and Developmental Disabilities (AIDD) (Award #90DD0015). The opinions expressed, however, are those of the authors and do not necessarily reflect the official position of the Department or Office.</a:t>
            </a:r>
          </a:p>
        </p:txBody>
      </p:sp>
      <p:sp>
        <p:nvSpPr>
          <p:cNvPr id="31" name="Rectangle 30"/>
          <p:cNvSpPr/>
          <p:nvPr/>
        </p:nvSpPr>
        <p:spPr>
          <a:xfrm>
            <a:off x="15759329" y="5091751"/>
            <a:ext cx="15703512" cy="33553916"/>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869"/>
          </a:p>
        </p:txBody>
      </p:sp>
      <p:sp>
        <p:nvSpPr>
          <p:cNvPr id="32" name="Rectangle 31"/>
          <p:cNvSpPr/>
          <p:nvPr/>
        </p:nvSpPr>
        <p:spPr>
          <a:xfrm>
            <a:off x="32262107" y="5091753"/>
            <a:ext cx="13586008" cy="33553914"/>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869"/>
          </a:p>
        </p:txBody>
      </p:sp>
      <p:sp>
        <p:nvSpPr>
          <p:cNvPr id="3" name="Rectangle 2"/>
          <p:cNvSpPr/>
          <p:nvPr/>
        </p:nvSpPr>
        <p:spPr>
          <a:xfrm>
            <a:off x="1638840" y="5091751"/>
            <a:ext cx="13321223" cy="33553916"/>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869"/>
          </a:p>
        </p:txBody>
      </p:sp>
      <p:sp>
        <p:nvSpPr>
          <p:cNvPr id="37" name="TextBox 36"/>
          <p:cNvSpPr txBox="1"/>
          <p:nvPr/>
        </p:nvSpPr>
        <p:spPr>
          <a:xfrm>
            <a:off x="32536580" y="21577986"/>
            <a:ext cx="13236938" cy="15527328"/>
          </a:xfrm>
          <a:prstGeom prst="rect">
            <a:avLst/>
          </a:prstGeom>
          <a:noFill/>
        </p:spPr>
        <p:txBody>
          <a:bodyPr wrap="square" rtlCol="0">
            <a:spAutoFit/>
          </a:bodyPr>
          <a:lstStyle/>
          <a:p>
            <a:pPr algn="ctr"/>
            <a:r>
              <a:rPr lang="en-US" sz="4400" b="1" u="sng" dirty="0" smtClean="0">
                <a:latin typeface="Arial" panose="020B0604020202020204" pitchFamily="34" charset="0"/>
                <a:cs typeface="Arial" panose="020B0604020202020204" pitchFamily="34" charset="0"/>
              </a:rPr>
              <a:t>Future Implications</a:t>
            </a:r>
          </a:p>
          <a:p>
            <a:endParaRPr lang="en-US" sz="1600" dirty="0" smtClean="0">
              <a:latin typeface="Arial" panose="020B0604020202020204" pitchFamily="34" charset="0"/>
              <a:cs typeface="Arial" panose="020B0604020202020204" pitchFamily="34" charset="0"/>
            </a:endParaRPr>
          </a:p>
          <a:p>
            <a:r>
              <a:rPr lang="en-US" sz="3800" dirty="0" smtClean="0">
                <a:latin typeface="Arial" panose="020B0604020202020204" pitchFamily="34" charset="0"/>
                <a:cs typeface="Arial" panose="020B0604020202020204" pitchFamily="34" charset="0"/>
              </a:rPr>
              <a:t>     Results </a:t>
            </a:r>
            <a:r>
              <a:rPr lang="en-US" sz="3800" dirty="0">
                <a:latin typeface="Arial" panose="020B0604020202020204" pitchFamily="34" charset="0"/>
                <a:cs typeface="Arial" panose="020B0604020202020204" pitchFamily="34" charset="0"/>
              </a:rPr>
              <a:t>indicate that Certificate courses are meeting the interests of students across academic disciplines </a:t>
            </a:r>
            <a:r>
              <a:rPr lang="en-US" sz="3800" dirty="0" smtClean="0">
                <a:latin typeface="Arial" panose="020B0604020202020204" pitchFamily="34" charset="0"/>
                <a:cs typeface="Arial" panose="020B0604020202020204" pitchFamily="34" charset="0"/>
              </a:rPr>
              <a:t>and students apply course content in other courses. The knowledge gained from taking a course is also used in future employment. </a:t>
            </a:r>
            <a:endParaRPr lang="en-US" sz="3800" dirty="0" smtClean="0"/>
          </a:p>
          <a:p>
            <a:endParaRPr lang="en-US" sz="1600" dirty="0" smtClean="0">
              <a:latin typeface="Arial" panose="020B0604020202020204" pitchFamily="34" charset="0"/>
              <a:cs typeface="Arial" panose="020B0604020202020204" pitchFamily="34" charset="0"/>
            </a:endParaRPr>
          </a:p>
          <a:p>
            <a:r>
              <a:rPr lang="en-US" sz="3800" dirty="0" smtClean="0">
                <a:latin typeface="Arial" panose="020B0604020202020204" pitchFamily="34" charset="0"/>
                <a:cs typeface="Arial" panose="020B0604020202020204" pitchFamily="34" charset="0"/>
              </a:rPr>
              <a:t>     A </a:t>
            </a:r>
            <a:r>
              <a:rPr lang="en-US" sz="3800" dirty="0">
                <a:latin typeface="Arial" panose="020B0604020202020204" pitchFamily="34" charset="0"/>
                <a:cs typeface="Arial" panose="020B0604020202020204" pitchFamily="34" charset="0"/>
              </a:rPr>
              <a:t>2015 study </a:t>
            </a:r>
            <a:r>
              <a:rPr lang="en-US" sz="3800" dirty="0" smtClean="0">
                <a:latin typeface="Arial" panose="020B0604020202020204" pitchFamily="34" charset="0"/>
                <a:cs typeface="Arial" panose="020B0604020202020204" pitchFamily="34" charset="0"/>
              </a:rPr>
              <a:t>identified </a:t>
            </a:r>
            <a:r>
              <a:rPr lang="en-US" sz="3800" dirty="0">
                <a:latin typeface="Arial" panose="020B0604020202020204" pitchFamily="34" charset="0"/>
                <a:cs typeface="Arial" panose="020B0604020202020204" pitchFamily="34" charset="0"/>
              </a:rPr>
              <a:t>this Certificate as a resource for public health programs to develop and implement disability-specific coursework into their public health programs (</a:t>
            </a:r>
            <a:r>
              <a:rPr lang="en-US" sz="3800" dirty="0" smtClean="0">
                <a:latin typeface="Arial" panose="020B0604020202020204" pitchFamily="34" charset="0"/>
                <a:cs typeface="Arial" panose="020B0604020202020204" pitchFamily="34" charset="0"/>
              </a:rPr>
              <a:t>Sinclair et al.). The </a:t>
            </a:r>
            <a:r>
              <a:rPr lang="en-US" sz="3800" dirty="0">
                <a:latin typeface="Arial" panose="020B0604020202020204" pitchFamily="34" charset="0"/>
                <a:cs typeface="Arial" panose="020B0604020202020204" pitchFamily="34" charset="0"/>
              </a:rPr>
              <a:t>Certificate </a:t>
            </a:r>
            <a:r>
              <a:rPr lang="en-US" sz="3800" dirty="0" smtClean="0">
                <a:latin typeface="Arial" panose="020B0604020202020204" pitchFamily="34" charset="0"/>
                <a:cs typeface="Arial" panose="020B0604020202020204" pitchFamily="34" charset="0"/>
              </a:rPr>
              <a:t>courses align </a:t>
            </a:r>
            <a:r>
              <a:rPr lang="en-US" sz="3800" dirty="0">
                <a:latin typeface="Arial" panose="020B0604020202020204" pitchFamily="34" charset="0"/>
                <a:cs typeface="Arial" panose="020B0604020202020204" pitchFamily="34" charset="0"/>
              </a:rPr>
              <a:t>with Healthy People 2020 Disability and Health objectives to both increase the disability-specific knowledge of professionals in the field and also to increase the health </a:t>
            </a:r>
            <a:r>
              <a:rPr lang="en-US" sz="3800" dirty="0" smtClean="0">
                <a:latin typeface="Arial" panose="020B0604020202020204" pitchFamily="34" charset="0"/>
                <a:cs typeface="Arial" panose="020B0604020202020204" pitchFamily="34" charset="0"/>
              </a:rPr>
              <a:t>of people with disabilities.</a:t>
            </a:r>
          </a:p>
          <a:p>
            <a:endParaRPr lang="en-US" sz="1600" dirty="0">
              <a:latin typeface="Arial" panose="020B0604020202020204" pitchFamily="34" charset="0"/>
              <a:cs typeface="Arial" panose="020B0604020202020204" pitchFamily="34" charset="0"/>
            </a:endParaRPr>
          </a:p>
          <a:p>
            <a:r>
              <a:rPr lang="en-US" sz="3800" dirty="0" smtClean="0">
                <a:latin typeface="Arial" panose="020B0604020202020204" pitchFamily="34" charset="0"/>
                <a:cs typeface="Arial" panose="020B0604020202020204" pitchFamily="34" charset="0"/>
              </a:rPr>
              <a:t>     As </a:t>
            </a:r>
            <a:r>
              <a:rPr lang="en-US" sz="3800" dirty="0" smtClean="0">
                <a:latin typeface="Arial" panose="020B0604020202020204" pitchFamily="34" charset="0"/>
                <a:cs typeface="Arial" panose="020B0604020202020204" pitchFamily="34" charset="0"/>
              </a:rPr>
              <a:t>stated by one respondent, “</a:t>
            </a:r>
            <a:r>
              <a:rPr lang="en-US" sz="3800" dirty="0">
                <a:latin typeface="Arial" panose="020B0604020202020204" pitchFamily="34" charset="0"/>
                <a:cs typeface="Arial" panose="020B0604020202020204" pitchFamily="34" charset="0"/>
              </a:rPr>
              <a:t>My interest area is disability and public health and I have had difficulty getting training in this area. I was so pleased to learn about and take advantage of these courses. They provide much needed training that can be accessed from anywhere in the country</a:t>
            </a:r>
            <a:r>
              <a:rPr lang="en-US" sz="3800" dirty="0" smtClean="0">
                <a:latin typeface="Arial" panose="020B0604020202020204" pitchFamily="34" charset="0"/>
                <a:cs typeface="Arial" panose="020B0604020202020204" pitchFamily="34" charset="0"/>
              </a:rPr>
              <a:t>.”</a:t>
            </a:r>
            <a:endParaRPr lang="en-US" sz="3800" dirty="0" smtClean="0"/>
          </a:p>
          <a:p>
            <a:pPr algn="ctr"/>
            <a:endParaRPr lang="en-US" sz="600" b="1" dirty="0" smtClean="0">
              <a:latin typeface="Arial" panose="020B0604020202020204" pitchFamily="34" charset="0"/>
              <a:cs typeface="Arial" panose="020B0604020202020204" pitchFamily="34" charset="0"/>
            </a:endParaRPr>
          </a:p>
          <a:p>
            <a:pPr algn="ctr"/>
            <a:r>
              <a:rPr lang="en-US" sz="3200" b="1" u="sng" dirty="0" smtClean="0">
                <a:latin typeface="Arial" panose="020B0604020202020204" pitchFamily="34" charset="0"/>
                <a:cs typeface="Arial" panose="020B0604020202020204" pitchFamily="34" charset="0"/>
              </a:rPr>
              <a:t>References</a:t>
            </a:r>
          </a:p>
          <a:p>
            <a:pPr algn="ctr"/>
            <a:endParaRPr lang="en-US" sz="900" b="1"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Centers for Disease Control and Prevention. (2001). </a:t>
            </a:r>
            <a:r>
              <a:rPr lang="en-US" sz="2000" i="1" dirty="0">
                <a:latin typeface="Arial" panose="020B0604020202020204" pitchFamily="34" charset="0"/>
                <a:cs typeface="Arial" panose="020B0604020202020204" pitchFamily="34" charset="0"/>
              </a:rPr>
              <a:t>Healthy People 2010, objectives report: Chapter 6: Disability and secondary conditions</a:t>
            </a:r>
            <a:r>
              <a:rPr lang="en-US" sz="2000" dirty="0">
                <a:latin typeface="Arial" panose="020B0604020202020204" pitchFamily="34" charset="0"/>
                <a:cs typeface="Arial" panose="020B0604020202020204" pitchFamily="34" charset="0"/>
              </a:rPr>
              <a:t>. Atlanta, GA. Retrieved from </a:t>
            </a:r>
            <a:r>
              <a:rPr lang="en-US" sz="2000" u="sng" dirty="0">
                <a:latin typeface="Arial" panose="020B0604020202020204" pitchFamily="34" charset="0"/>
                <a:cs typeface="Arial" panose="020B0604020202020204" pitchFamily="34" charset="0"/>
                <a:hlinkClick r:id="rId4"/>
              </a:rPr>
              <a:t>https://www.cdc.gov/nchs/data/hpdata2010/hp2010_final_review_focus_area_06.pdf</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Sinclair, L. B., </a:t>
            </a:r>
            <a:r>
              <a:rPr lang="en-US" sz="2000" dirty="0" err="1">
                <a:latin typeface="Arial" panose="020B0604020202020204" pitchFamily="34" charset="0"/>
                <a:cs typeface="Arial" panose="020B0604020202020204" pitchFamily="34" charset="0"/>
              </a:rPr>
              <a:t>Tannenhaus</a:t>
            </a:r>
            <a:r>
              <a:rPr lang="en-US" sz="2000" dirty="0">
                <a:latin typeface="Arial" panose="020B0604020202020204" pitchFamily="34" charset="0"/>
                <a:cs typeface="Arial" panose="020B0604020202020204" pitchFamily="34" charset="0"/>
              </a:rPr>
              <a:t>, R. H., Courtney-Long, E., &amp; Eaton, D. K. (2015). Disability within US public health school and program curricula. </a:t>
            </a:r>
            <a:r>
              <a:rPr lang="en-US" sz="2000" i="1" dirty="0">
                <a:latin typeface="Arial" panose="020B0604020202020204" pitchFamily="34" charset="0"/>
                <a:cs typeface="Arial" panose="020B0604020202020204" pitchFamily="34" charset="0"/>
              </a:rPr>
              <a:t>Journal of Public Health Management and Practice, 21</a:t>
            </a:r>
            <a:r>
              <a:rPr lang="en-US" sz="2000" dirty="0">
                <a:latin typeface="Arial" panose="020B0604020202020204" pitchFamily="34" charset="0"/>
                <a:cs typeface="Arial" panose="020B0604020202020204" pitchFamily="34" charset="0"/>
              </a:rPr>
              <a:t>(4), 400-5. </a:t>
            </a:r>
            <a:r>
              <a:rPr lang="en-US" sz="2000" dirty="0" err="1" smtClean="0">
                <a:latin typeface="Arial" panose="020B0604020202020204" pitchFamily="34" charset="0"/>
                <a:cs typeface="Arial" panose="020B0604020202020204" pitchFamily="34" charset="0"/>
              </a:rPr>
              <a:t>Doi</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10.1097/PHH. 0000000000000114</a:t>
            </a:r>
            <a:r>
              <a:rPr lang="en-US" sz="2000" dirty="0" smtClean="0">
                <a:latin typeface="Arial" panose="020B0604020202020204" pitchFamily="34" charset="0"/>
                <a:cs typeface="Arial" panose="020B0604020202020204" pitchFamily="34" charset="0"/>
              </a:rPr>
              <a:t>.</a:t>
            </a:r>
          </a:p>
          <a:p>
            <a:endParaRPr lang="en-US" sz="9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UConn </a:t>
            </a:r>
            <a:r>
              <a:rPr lang="en-US" sz="2000" dirty="0">
                <a:latin typeface="Arial" panose="020B0604020202020204" pitchFamily="34" charset="0"/>
                <a:cs typeface="Arial" panose="020B0604020202020204" pitchFamily="34" charset="0"/>
              </a:rPr>
              <a:t>Certificate of Interdisciplinary Disability Studies in Public Health. Retrieved from </a:t>
            </a:r>
            <a:r>
              <a:rPr lang="en-US" sz="2000" i="1" u="sng" dirty="0">
                <a:latin typeface="Arial" panose="020B0604020202020204" pitchFamily="34" charset="0"/>
                <a:cs typeface="Arial" panose="020B0604020202020204" pitchFamily="34" charset="0"/>
                <a:hlinkClick r:id="rId5"/>
              </a:rPr>
              <a:t>https://ph.disability.certificate.uconn.edu</a:t>
            </a:r>
            <a:r>
              <a:rPr lang="en-US" sz="2000" i="1" u="sng" dirty="0" smtClean="0">
                <a:latin typeface="Arial" panose="020B0604020202020204" pitchFamily="34" charset="0"/>
                <a:cs typeface="Arial" panose="020B0604020202020204" pitchFamily="34" charset="0"/>
                <a:hlinkClick r:id="rId5"/>
              </a:rPr>
              <a:t>/</a:t>
            </a:r>
            <a:endParaRPr lang="en-US" sz="2000" dirty="0">
              <a:latin typeface="Arial" panose="020B0604020202020204" pitchFamily="34" charset="0"/>
              <a:cs typeface="Arial" panose="020B0604020202020204" pitchFamily="34" charset="0"/>
            </a:endParaRPr>
          </a:p>
        </p:txBody>
      </p:sp>
      <p:sp>
        <p:nvSpPr>
          <p:cNvPr id="6" name="TextBox 5"/>
          <p:cNvSpPr txBox="1"/>
          <p:nvPr/>
        </p:nvSpPr>
        <p:spPr>
          <a:xfrm>
            <a:off x="1894114" y="5453743"/>
            <a:ext cx="12801600" cy="33270646"/>
          </a:xfrm>
          <a:prstGeom prst="rect">
            <a:avLst/>
          </a:prstGeom>
          <a:noFill/>
        </p:spPr>
        <p:txBody>
          <a:bodyPr wrap="square" rtlCol="0">
            <a:spAutoFit/>
          </a:bodyPr>
          <a:lstStyle/>
          <a:p>
            <a:r>
              <a:rPr lang="en-US" sz="3800" dirty="0">
                <a:latin typeface="Arial" panose="020B0604020202020204" pitchFamily="34" charset="0"/>
                <a:cs typeface="Arial" panose="020B0604020202020204" pitchFamily="34" charset="0"/>
              </a:rPr>
              <a:t> </a:t>
            </a:r>
            <a:r>
              <a:rPr lang="en-US" sz="3800" dirty="0" smtClean="0">
                <a:latin typeface="Arial" panose="020B0604020202020204" pitchFamily="34" charset="0"/>
                <a:cs typeface="Arial" panose="020B0604020202020204" pitchFamily="34" charset="0"/>
              </a:rPr>
              <a:t>    </a:t>
            </a:r>
            <a:r>
              <a:rPr lang="en-US" sz="3800" dirty="0" smtClean="0">
                <a:latin typeface="Arial" panose="020B0604020202020204" pitchFamily="34" charset="0"/>
                <a:cs typeface="Arial" panose="020B0604020202020204" pitchFamily="34" charset="0"/>
              </a:rPr>
              <a:t>Since </a:t>
            </a:r>
            <a:r>
              <a:rPr lang="en-US" sz="3800" dirty="0" smtClean="0">
                <a:latin typeface="Arial" panose="020B0604020202020204" pitchFamily="34" charset="0"/>
                <a:cs typeface="Arial" panose="020B0604020202020204" pitchFamily="34" charset="0"/>
              </a:rPr>
              <a:t>2014, over 100 students from 14 distinct disciplines have completed at least one course within the </a:t>
            </a:r>
            <a:r>
              <a:rPr lang="en-US" sz="3800" dirty="0">
                <a:latin typeface="Arial" panose="020B0604020202020204" pitchFamily="34" charset="0"/>
                <a:cs typeface="Arial" panose="020B0604020202020204" pitchFamily="34" charset="0"/>
              </a:rPr>
              <a:t>UConn graduate Certificate of Interdisciplinary Disability Studies in </a:t>
            </a:r>
            <a:r>
              <a:rPr lang="en-US" sz="3800" dirty="0" smtClean="0">
                <a:latin typeface="Arial" panose="020B0604020202020204" pitchFamily="34" charset="0"/>
                <a:cs typeface="Arial" panose="020B0604020202020204" pitchFamily="34" charset="0"/>
              </a:rPr>
              <a:t>Public. </a:t>
            </a:r>
            <a:r>
              <a:rPr lang="en-US" sz="3800" dirty="0">
                <a:latin typeface="Arial" panose="020B0604020202020204" pitchFamily="34" charset="0"/>
                <a:cs typeface="Arial" panose="020B0604020202020204" pitchFamily="34" charset="0"/>
              </a:rPr>
              <a:t>The </a:t>
            </a:r>
            <a:r>
              <a:rPr lang="en-US" sz="3800" dirty="0" smtClean="0">
                <a:latin typeface="Arial" panose="020B0604020202020204" pitchFamily="34" charset="0"/>
                <a:cs typeface="Arial" panose="020B0604020202020204" pitchFamily="34" charset="0"/>
              </a:rPr>
              <a:t>online Certificate </a:t>
            </a:r>
            <a:r>
              <a:rPr lang="en-US" sz="3800" dirty="0">
                <a:latin typeface="Arial" panose="020B0604020202020204" pitchFamily="34" charset="0"/>
                <a:cs typeface="Arial" panose="020B0604020202020204" pitchFamily="34" charset="0"/>
              </a:rPr>
              <a:t>is an interdisciplinary set of courses that examines the multiple aspects of public health, health care, society, culture, politics, economics, history, legislation, education and social attitudes that impact people living with disabilities. </a:t>
            </a:r>
            <a:r>
              <a:rPr lang="en-US" sz="3800" dirty="0" smtClean="0">
                <a:latin typeface="Arial" panose="020B0604020202020204" pitchFamily="34" charset="0"/>
                <a:cs typeface="Arial" panose="020B0604020202020204" pitchFamily="34" charset="0"/>
              </a:rPr>
              <a:t>The </a:t>
            </a:r>
            <a:r>
              <a:rPr lang="en-US" sz="3800" dirty="0">
                <a:latin typeface="Arial" panose="020B0604020202020204" pitchFamily="34" charset="0"/>
                <a:cs typeface="Arial" panose="020B0604020202020204" pitchFamily="34" charset="0"/>
              </a:rPr>
              <a:t>Certificate uses the 10 Essential Public Health Services as </a:t>
            </a:r>
            <a:r>
              <a:rPr lang="en-US" sz="3800" dirty="0" smtClean="0">
                <a:latin typeface="Arial" panose="020B0604020202020204" pitchFamily="34" charset="0"/>
                <a:cs typeface="Arial" panose="020B0604020202020204" pitchFamily="34" charset="0"/>
              </a:rPr>
              <a:t>a framework. </a:t>
            </a:r>
            <a:r>
              <a:rPr lang="en-US" sz="3800" dirty="0">
                <a:latin typeface="Arial" panose="020B0604020202020204" pitchFamily="34" charset="0"/>
                <a:cs typeface="Arial" panose="020B0604020202020204" pitchFamily="34" charset="0"/>
              </a:rPr>
              <a:t>The four courses </a:t>
            </a:r>
            <a:r>
              <a:rPr lang="en-US" sz="3800" dirty="0" smtClean="0">
                <a:latin typeface="Arial" panose="020B0604020202020204" pitchFamily="34" charset="0"/>
                <a:cs typeface="Arial" panose="020B0604020202020204" pitchFamily="34" charset="0"/>
              </a:rPr>
              <a:t>include:</a:t>
            </a:r>
          </a:p>
          <a:p>
            <a:endParaRPr lang="en-US" sz="3800" dirty="0" smtClean="0">
              <a:latin typeface="Arial" panose="020B0604020202020204" pitchFamily="34" charset="0"/>
              <a:cs typeface="Arial" panose="020B0604020202020204" pitchFamily="34" charset="0"/>
            </a:endParaRPr>
          </a:p>
          <a:p>
            <a:r>
              <a:rPr lang="en-US" sz="3800" b="1" dirty="0" smtClean="0">
                <a:latin typeface="Arial" panose="020B0604020202020204" pitchFamily="34" charset="0"/>
                <a:cs typeface="Arial" panose="020B0604020202020204" pitchFamily="34" charset="0"/>
              </a:rPr>
              <a:t>      1</a:t>
            </a:r>
            <a:r>
              <a:rPr lang="en-US" sz="3800" b="1" dirty="0">
                <a:latin typeface="Arial" panose="020B0604020202020204" pitchFamily="34" charset="0"/>
                <a:cs typeface="Arial" panose="020B0604020202020204" pitchFamily="34" charset="0"/>
              </a:rPr>
              <a:t>) Foundations of Public Health and Disability</a:t>
            </a:r>
            <a:r>
              <a:rPr lang="en-US" sz="3800" b="1" dirty="0" smtClean="0">
                <a:latin typeface="Arial" panose="020B0604020202020204" pitchFamily="34" charset="0"/>
                <a:cs typeface="Arial" panose="020B0604020202020204" pitchFamily="34" charset="0"/>
              </a:rPr>
              <a:t>,</a:t>
            </a:r>
          </a:p>
          <a:p>
            <a:r>
              <a:rPr lang="en-US" sz="3800" b="1" dirty="0">
                <a:latin typeface="Arial" panose="020B0604020202020204" pitchFamily="34" charset="0"/>
                <a:cs typeface="Arial" panose="020B0604020202020204" pitchFamily="34" charset="0"/>
              </a:rPr>
              <a:t> </a:t>
            </a:r>
            <a:r>
              <a:rPr lang="en-US" sz="3800" b="1" dirty="0" smtClean="0">
                <a:latin typeface="Arial" panose="020B0604020202020204" pitchFamily="34" charset="0"/>
                <a:cs typeface="Arial" panose="020B0604020202020204" pitchFamily="34" charset="0"/>
              </a:rPr>
              <a:t>     2</a:t>
            </a:r>
            <a:r>
              <a:rPr lang="en-US" sz="3800" b="1" dirty="0">
                <a:latin typeface="Arial" panose="020B0604020202020204" pitchFamily="34" charset="0"/>
                <a:cs typeface="Arial" panose="020B0604020202020204" pitchFamily="34" charset="0"/>
              </a:rPr>
              <a:t>) Epidemiology of Disability, </a:t>
            </a:r>
          </a:p>
          <a:p>
            <a:r>
              <a:rPr lang="en-US" sz="3800" b="1" dirty="0" smtClean="0">
                <a:latin typeface="Arial" panose="020B0604020202020204" pitchFamily="34" charset="0"/>
                <a:cs typeface="Arial" panose="020B0604020202020204" pitchFamily="34" charset="0"/>
              </a:rPr>
              <a:t>      3</a:t>
            </a:r>
            <a:r>
              <a:rPr lang="en-US" sz="3800" b="1" dirty="0">
                <a:latin typeface="Arial" panose="020B0604020202020204" pitchFamily="34" charset="0"/>
                <a:cs typeface="Arial" panose="020B0604020202020204" pitchFamily="34" charset="0"/>
              </a:rPr>
              <a:t>) Disability Law, Policy, Ethics, &amp; Advocacy, and </a:t>
            </a:r>
            <a:endParaRPr lang="en-US" sz="3800" b="1" dirty="0" smtClean="0">
              <a:latin typeface="Arial" panose="020B0604020202020204" pitchFamily="34" charset="0"/>
              <a:cs typeface="Arial" panose="020B0604020202020204" pitchFamily="34" charset="0"/>
            </a:endParaRPr>
          </a:p>
          <a:p>
            <a:r>
              <a:rPr lang="en-US" sz="3800" b="1" dirty="0" smtClean="0">
                <a:latin typeface="Arial" panose="020B0604020202020204" pitchFamily="34" charset="0"/>
                <a:cs typeface="Arial" panose="020B0604020202020204" pitchFamily="34" charset="0"/>
              </a:rPr>
              <a:t>      4</a:t>
            </a:r>
            <a:r>
              <a:rPr lang="en-US" sz="3800" b="1" dirty="0">
                <a:latin typeface="Arial" panose="020B0604020202020204" pitchFamily="34" charset="0"/>
                <a:cs typeface="Arial" panose="020B0604020202020204" pitchFamily="34" charset="0"/>
              </a:rPr>
              <a:t>) Public Health Interventions in Disability</a:t>
            </a:r>
            <a:r>
              <a:rPr lang="en-US" sz="3800" b="1" dirty="0" smtClean="0">
                <a:latin typeface="Arial" panose="020B0604020202020204" pitchFamily="34" charset="0"/>
                <a:cs typeface="Arial" panose="020B0604020202020204" pitchFamily="34" charset="0"/>
              </a:rPr>
              <a:t>.</a:t>
            </a:r>
          </a:p>
          <a:p>
            <a:endParaRPr lang="en-US" sz="3800" dirty="0"/>
          </a:p>
          <a:p>
            <a:r>
              <a:rPr lang="en-US" sz="3800" dirty="0" smtClean="0">
                <a:latin typeface="Arial" panose="020B0604020202020204" pitchFamily="34" charset="0"/>
                <a:cs typeface="Arial" panose="020B0604020202020204" pitchFamily="34" charset="0"/>
              </a:rPr>
              <a:t>     The </a:t>
            </a:r>
            <a:r>
              <a:rPr lang="en-US" sz="3800" dirty="0" smtClean="0">
                <a:latin typeface="Arial" panose="020B0604020202020204" pitchFamily="34" charset="0"/>
                <a:cs typeface="Arial" panose="020B0604020202020204" pitchFamily="34" charset="0"/>
              </a:rPr>
              <a:t>overall aim of this outcome </a:t>
            </a:r>
            <a:r>
              <a:rPr lang="en-US" sz="3800" dirty="0">
                <a:latin typeface="Arial" panose="020B0604020202020204" pitchFamily="34" charset="0"/>
                <a:cs typeface="Arial" panose="020B0604020202020204" pitchFamily="34" charset="0"/>
              </a:rPr>
              <a:t>evaluation </a:t>
            </a:r>
            <a:r>
              <a:rPr lang="en-US" sz="3800" dirty="0" smtClean="0">
                <a:latin typeface="Arial" panose="020B0604020202020204" pitchFamily="34" charset="0"/>
                <a:cs typeface="Arial" panose="020B0604020202020204" pitchFamily="34" charset="0"/>
              </a:rPr>
              <a:t>is </a:t>
            </a:r>
            <a:r>
              <a:rPr lang="en-US" sz="3800" dirty="0">
                <a:latin typeface="Arial" panose="020B0604020202020204" pitchFamily="34" charset="0"/>
                <a:cs typeface="Arial" panose="020B0604020202020204" pitchFamily="34" charset="0"/>
              </a:rPr>
              <a:t>to assess reasons why former students completed Disability Certificate courses and how the courses may have influenced their place of employment.</a:t>
            </a:r>
          </a:p>
          <a:p>
            <a:pPr algn="ctr"/>
            <a:endParaRPr lang="en-US" sz="3800" b="1" dirty="0" smtClean="0"/>
          </a:p>
          <a:p>
            <a:pPr algn="ctr"/>
            <a:r>
              <a:rPr lang="en-US" sz="4400" b="1" u="sng" dirty="0" smtClean="0">
                <a:latin typeface="Arial" panose="020B0604020202020204" pitchFamily="34" charset="0"/>
                <a:cs typeface="Arial" panose="020B0604020202020204" pitchFamily="34" charset="0"/>
              </a:rPr>
              <a:t>Methods</a:t>
            </a:r>
          </a:p>
          <a:p>
            <a:endParaRPr lang="en-US" sz="3800" dirty="0">
              <a:latin typeface="Arial" panose="020B0604020202020204" pitchFamily="34" charset="0"/>
              <a:cs typeface="Arial" panose="020B0604020202020204" pitchFamily="34" charset="0"/>
            </a:endParaRPr>
          </a:p>
          <a:p>
            <a:r>
              <a:rPr lang="en-US" sz="3800" dirty="0">
                <a:latin typeface="Arial" panose="020B0604020202020204" pitchFamily="34" charset="0"/>
                <a:cs typeface="Arial" panose="020B0604020202020204" pitchFamily="34" charset="0"/>
              </a:rPr>
              <a:t> </a:t>
            </a:r>
            <a:r>
              <a:rPr lang="en-US" sz="3800" dirty="0" smtClean="0">
                <a:latin typeface="Arial" panose="020B0604020202020204" pitchFamily="34" charset="0"/>
                <a:cs typeface="Arial" panose="020B0604020202020204" pitchFamily="34" charset="0"/>
              </a:rPr>
              <a:t>     Former </a:t>
            </a:r>
            <a:r>
              <a:rPr lang="en-US" sz="3800" dirty="0" smtClean="0">
                <a:latin typeface="Arial" panose="020B0604020202020204" pitchFamily="34" charset="0"/>
                <a:cs typeface="Arial" panose="020B0604020202020204" pitchFamily="34" charset="0"/>
              </a:rPr>
              <a:t>students who completed at least one of the four courses were invited to participate via email (n=78). The final sample (n=18) had a response rate of 26.5% of majority female former students.</a:t>
            </a:r>
            <a:endParaRPr lang="en-US" sz="3800" dirty="0">
              <a:latin typeface="Arial" panose="020B0604020202020204" pitchFamily="34" charset="0"/>
              <a:cs typeface="Arial" panose="020B0604020202020204" pitchFamily="34" charset="0"/>
            </a:endParaRPr>
          </a:p>
          <a:p>
            <a:pPr algn="ctr"/>
            <a:endParaRPr lang="en-US" sz="3800" u="sng" dirty="0" smtClean="0">
              <a:latin typeface="Arial" panose="020B0604020202020204" pitchFamily="34" charset="0"/>
              <a:cs typeface="Arial" panose="020B0604020202020204" pitchFamily="34" charset="0"/>
            </a:endParaRPr>
          </a:p>
          <a:p>
            <a:pPr algn="ctr"/>
            <a:r>
              <a:rPr lang="en-US" sz="4400" b="1" u="sng" dirty="0" smtClean="0">
                <a:latin typeface="Arial" panose="020B0604020202020204" pitchFamily="34" charset="0"/>
                <a:cs typeface="Arial" panose="020B0604020202020204" pitchFamily="34" charset="0"/>
              </a:rPr>
              <a:t>Results</a:t>
            </a:r>
          </a:p>
          <a:p>
            <a:endParaRPr lang="en-US" sz="3800" dirty="0">
              <a:latin typeface="Arial" panose="020B0604020202020204" pitchFamily="34" charset="0"/>
              <a:cs typeface="Arial" panose="020B0604020202020204" pitchFamily="34" charset="0"/>
            </a:endParaRPr>
          </a:p>
          <a:p>
            <a:r>
              <a:rPr lang="en-US" sz="3800" dirty="0" smtClean="0">
                <a:latin typeface="Arial" panose="020B0604020202020204" pitchFamily="34" charset="0"/>
                <a:cs typeface="Arial" panose="020B0604020202020204" pitchFamily="34" charset="0"/>
              </a:rPr>
              <a:t>     Eight </a:t>
            </a:r>
            <a:r>
              <a:rPr lang="en-US" sz="3800" dirty="0">
                <a:latin typeface="Arial" panose="020B0604020202020204" pitchFamily="34" charset="0"/>
                <a:cs typeface="Arial" panose="020B0604020202020204" pitchFamily="34" charset="0"/>
              </a:rPr>
              <a:t>of the 14 academic disciplines were </a:t>
            </a:r>
            <a:r>
              <a:rPr lang="en-US" sz="3800" dirty="0" smtClean="0">
                <a:latin typeface="Arial" panose="020B0604020202020204" pitchFamily="34" charset="0"/>
                <a:cs typeface="Arial" panose="020B0604020202020204" pitchFamily="34" charset="0"/>
              </a:rPr>
              <a:t>represented in the final sample. </a:t>
            </a:r>
          </a:p>
          <a:p>
            <a:endParaRPr lang="en-US" sz="4000" dirty="0">
              <a:latin typeface="Arial" panose="020B0604020202020204" pitchFamily="34" charset="0"/>
              <a:cs typeface="Arial" panose="020B0604020202020204" pitchFamily="34" charset="0"/>
            </a:endParaRPr>
          </a:p>
          <a:p>
            <a:endParaRPr lang="en-US" sz="4000" dirty="0" smtClean="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smtClean="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smtClean="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smtClean="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smtClean="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smtClean="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3800" dirty="0"/>
          </a:p>
          <a:p>
            <a:endParaRPr lang="en-US" sz="3800" dirty="0" smtClean="0">
              <a:latin typeface="Arial" panose="020B0604020202020204" pitchFamily="34" charset="0"/>
              <a:cs typeface="Arial" panose="020B0604020202020204" pitchFamily="34" charset="0"/>
            </a:endParaRPr>
          </a:p>
          <a:p>
            <a:endParaRPr lang="en-US" sz="3800" dirty="0">
              <a:latin typeface="Arial" panose="020B0604020202020204" pitchFamily="34" charset="0"/>
              <a:cs typeface="Arial" panose="020B0604020202020204" pitchFamily="34" charset="0"/>
            </a:endParaRPr>
          </a:p>
          <a:p>
            <a:r>
              <a:rPr lang="en-US" sz="3800" dirty="0" smtClean="0">
                <a:latin typeface="Arial" panose="020B0604020202020204" pitchFamily="34" charset="0"/>
                <a:cs typeface="Arial" panose="020B0604020202020204" pitchFamily="34" charset="0"/>
              </a:rPr>
              <a:t>     Over </a:t>
            </a:r>
            <a:r>
              <a:rPr lang="en-US" sz="3800" dirty="0" smtClean="0">
                <a:latin typeface="Arial" panose="020B0604020202020204" pitchFamily="34" charset="0"/>
                <a:cs typeface="Arial" panose="020B0604020202020204" pitchFamily="34" charset="0"/>
              </a:rPr>
              <a:t>55% of respondents completed more than one course; of those, 30% completed all four. </a:t>
            </a:r>
            <a:r>
              <a:rPr lang="en-US" sz="3800" dirty="0">
                <a:latin typeface="Arial" panose="020B0604020202020204" pitchFamily="34" charset="0"/>
                <a:cs typeface="Arial" panose="020B0604020202020204" pitchFamily="34" charset="0"/>
              </a:rPr>
              <a:t>Half of respondents enrolled in their first course because of the </a:t>
            </a:r>
            <a:r>
              <a:rPr lang="en-US" sz="3800" dirty="0" smtClean="0">
                <a:latin typeface="Arial" panose="020B0604020202020204" pitchFamily="34" charset="0"/>
                <a:cs typeface="Arial" panose="020B0604020202020204" pitchFamily="34" charset="0"/>
              </a:rPr>
              <a:t>topic </a:t>
            </a:r>
            <a:r>
              <a:rPr lang="en-US" sz="3800" dirty="0" smtClean="0">
                <a:latin typeface="Arial" panose="020B0604020202020204" pitchFamily="34" charset="0"/>
                <a:cs typeface="Arial" panose="020B0604020202020204" pitchFamily="34" charset="0"/>
              </a:rPr>
              <a:t>area, </a:t>
            </a:r>
            <a:r>
              <a:rPr lang="en-US" sz="3800" dirty="0">
                <a:latin typeface="Arial" panose="020B0604020202020204" pitchFamily="34" charset="0"/>
                <a:cs typeface="Arial" panose="020B0604020202020204" pitchFamily="34" charset="0"/>
              </a:rPr>
              <a:t>while a third enrolled to fulfill requirements</a:t>
            </a:r>
            <a:r>
              <a:rPr lang="en-US" sz="3800" dirty="0" smtClean="0">
                <a:latin typeface="Arial" panose="020B0604020202020204" pitchFamily="34" charset="0"/>
                <a:cs typeface="Arial" panose="020B0604020202020204" pitchFamily="34" charset="0"/>
              </a:rPr>
              <a:t>.</a:t>
            </a:r>
            <a:r>
              <a:rPr lang="en-US" sz="3800" dirty="0">
                <a:latin typeface="Arial" panose="020B0604020202020204" pitchFamily="34" charset="0"/>
                <a:cs typeface="Arial" panose="020B0604020202020204" pitchFamily="34" charset="0"/>
              </a:rPr>
              <a:t> Of those who did not complete the Certificate, 36% reported that the additional courses did not fit in their degree Plan of Study.</a:t>
            </a:r>
          </a:p>
          <a:p>
            <a:endParaRPr lang="en-US" sz="4000" dirty="0" smtClean="0">
              <a:latin typeface="Arial" panose="020B0604020202020204" pitchFamily="34" charset="0"/>
              <a:cs typeface="Arial" panose="020B0604020202020204" pitchFamily="34" charset="0"/>
            </a:endParaRPr>
          </a:p>
        </p:txBody>
      </p:sp>
      <p:graphicFrame>
        <p:nvGraphicFramePr>
          <p:cNvPr id="30" name="Chart 29"/>
          <p:cNvGraphicFramePr>
            <a:graphicFrameLocks/>
          </p:cNvGraphicFramePr>
          <p:nvPr>
            <p:extLst>
              <p:ext uri="{D42A27DB-BD31-4B8C-83A1-F6EECF244321}">
                <p14:modId xmlns:p14="http://schemas.microsoft.com/office/powerpoint/2010/main" val="4115889942"/>
              </p:ext>
            </p:extLst>
          </p:nvPr>
        </p:nvGraphicFramePr>
        <p:xfrm>
          <a:off x="15852102" y="17309639"/>
          <a:ext cx="15015575" cy="8857268"/>
        </p:xfrm>
        <a:graphic>
          <a:graphicData uri="http://schemas.openxmlformats.org/drawingml/2006/chart">
            <c:chart xmlns:c="http://schemas.openxmlformats.org/drawingml/2006/chart" xmlns:r="http://schemas.openxmlformats.org/officeDocument/2006/relationships" r:id="rId6"/>
          </a:graphicData>
        </a:graphic>
      </p:graphicFrame>
      <p:sp>
        <p:nvSpPr>
          <p:cNvPr id="10" name="TextBox 9"/>
          <p:cNvSpPr txBox="1"/>
          <p:nvPr/>
        </p:nvSpPr>
        <p:spPr>
          <a:xfrm>
            <a:off x="32536580" y="12712540"/>
            <a:ext cx="13120356" cy="8933215"/>
          </a:xfrm>
          <a:prstGeom prst="rect">
            <a:avLst/>
          </a:prstGeom>
          <a:noFill/>
        </p:spPr>
        <p:txBody>
          <a:bodyPr wrap="square" rtlCol="0">
            <a:spAutoFit/>
          </a:bodyPr>
          <a:lstStyle/>
          <a:p>
            <a:pPr algn="ctr"/>
            <a:r>
              <a:rPr lang="en-US" sz="3600" b="1" dirty="0" smtClean="0">
                <a:latin typeface="Arial" panose="020B0604020202020204" pitchFamily="34" charset="0"/>
                <a:cs typeface="Arial" panose="020B0604020202020204" pitchFamily="34" charset="0"/>
              </a:rPr>
              <a:t>Important </a:t>
            </a:r>
            <a:r>
              <a:rPr lang="en-US" sz="3600" b="1" dirty="0" smtClean="0">
                <a:latin typeface="Arial" panose="020B0604020202020204" pitchFamily="34" charset="0"/>
                <a:cs typeface="Arial" panose="020B0604020202020204" pitchFamily="34" charset="0"/>
              </a:rPr>
              <a:t>Lessons</a:t>
            </a:r>
          </a:p>
          <a:p>
            <a:endParaRPr lang="en-US" sz="3600" dirty="0" smtClean="0">
              <a:latin typeface="Arial" panose="020B0604020202020204" pitchFamily="34" charset="0"/>
              <a:cs typeface="Arial" panose="020B0604020202020204" pitchFamily="34" charset="0"/>
            </a:endParaRPr>
          </a:p>
          <a:p>
            <a:r>
              <a:rPr lang="en-US" sz="3800" dirty="0" smtClean="0">
                <a:latin typeface="Arial" panose="020B0604020202020204" pitchFamily="34" charset="0"/>
                <a:cs typeface="Arial" panose="020B0604020202020204" pitchFamily="34" charset="0"/>
              </a:rPr>
              <a:t>     When </a:t>
            </a:r>
            <a:r>
              <a:rPr lang="en-US" sz="3800" dirty="0">
                <a:latin typeface="Arial" panose="020B0604020202020204" pitchFamily="34" charset="0"/>
                <a:cs typeface="Arial" panose="020B0604020202020204" pitchFamily="34" charset="0"/>
              </a:rPr>
              <a:t>asked, “What is the single most important lesson you learned from your course(s</a:t>
            </a:r>
            <a:r>
              <a:rPr lang="en-US" sz="3800" dirty="0" smtClean="0">
                <a:latin typeface="Arial" panose="020B0604020202020204" pitchFamily="34" charset="0"/>
                <a:cs typeface="Arial" panose="020B0604020202020204" pitchFamily="34" charset="0"/>
              </a:rPr>
              <a:t>)?”:</a:t>
            </a:r>
          </a:p>
          <a:p>
            <a:endParaRPr lang="en-US" sz="1400" dirty="0">
              <a:latin typeface="Arial" panose="020B0604020202020204" pitchFamily="34" charset="0"/>
              <a:cs typeface="Arial" panose="020B0604020202020204" pitchFamily="34" charset="0"/>
            </a:endParaRPr>
          </a:p>
          <a:p>
            <a:endParaRPr lang="en-US" sz="1050" dirty="0">
              <a:latin typeface="Arial" panose="020B0604020202020204" pitchFamily="34" charset="0"/>
              <a:cs typeface="Arial" panose="020B0604020202020204" pitchFamily="34" charset="0"/>
            </a:endParaRPr>
          </a:p>
          <a:p>
            <a:pPr algn="ctr"/>
            <a:r>
              <a:rPr lang="en-US" sz="3800" dirty="0" smtClean="0">
                <a:latin typeface="Arial" panose="020B0604020202020204" pitchFamily="34" charset="0"/>
                <a:cs typeface="Arial" panose="020B0604020202020204" pitchFamily="34" charset="0"/>
              </a:rPr>
              <a:t>“Disability </a:t>
            </a:r>
            <a:r>
              <a:rPr lang="en-US" sz="3800" dirty="0">
                <a:latin typeface="Arial" panose="020B0604020202020204" pitchFamily="34" charset="0"/>
                <a:cs typeface="Arial" panose="020B0604020202020204" pitchFamily="34" charset="0"/>
              </a:rPr>
              <a:t>is a complex topic which needs to be involved as an active conversation across academic </a:t>
            </a:r>
            <a:r>
              <a:rPr lang="en-US" sz="3800" dirty="0" smtClean="0">
                <a:latin typeface="Arial" panose="020B0604020202020204" pitchFamily="34" charset="0"/>
                <a:cs typeface="Arial" panose="020B0604020202020204" pitchFamily="34" charset="0"/>
              </a:rPr>
              <a:t>disciplines</a:t>
            </a:r>
            <a:r>
              <a:rPr lang="en-US" sz="3800" dirty="0" smtClean="0">
                <a:latin typeface="Arial" panose="020B0604020202020204" pitchFamily="34" charset="0"/>
                <a:cs typeface="Arial" panose="020B0604020202020204" pitchFamily="34" charset="0"/>
              </a:rPr>
              <a:t>.”</a:t>
            </a:r>
          </a:p>
          <a:p>
            <a:pPr algn="ctr"/>
            <a:endParaRPr lang="en-US" sz="16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p>
            <a:pPr algn="ctr"/>
            <a:r>
              <a:rPr lang="en-US" sz="3800" dirty="0" smtClean="0">
                <a:latin typeface="Arial" panose="020B0604020202020204" pitchFamily="34" charset="0"/>
                <a:cs typeface="Arial" panose="020B0604020202020204" pitchFamily="34" charset="0"/>
              </a:rPr>
              <a:t>“The </a:t>
            </a:r>
            <a:r>
              <a:rPr lang="en-US" sz="3800" dirty="0">
                <a:latin typeface="Arial" panose="020B0604020202020204" pitchFamily="34" charset="0"/>
                <a:cs typeface="Arial" panose="020B0604020202020204" pitchFamily="34" charset="0"/>
              </a:rPr>
              <a:t>course helped me become aware of my own biases and stereotypes that I held about individuals with disabilities. My increased awareness allows me to better advocate for my clients and be a more compassionate and empathetic social worker</a:t>
            </a:r>
            <a:r>
              <a:rPr lang="en-US" sz="3800" dirty="0" smtClean="0">
                <a:latin typeface="Arial" panose="020B0604020202020204" pitchFamily="34" charset="0"/>
                <a:cs typeface="Arial" panose="020B0604020202020204" pitchFamily="34" charset="0"/>
              </a:rPr>
              <a:t>.”</a:t>
            </a:r>
          </a:p>
          <a:p>
            <a:pPr algn="ctr"/>
            <a:endParaRPr lang="en-US" sz="1600" dirty="0">
              <a:latin typeface="Arial" panose="020B0604020202020204" pitchFamily="34" charset="0"/>
              <a:cs typeface="Arial" panose="020B0604020202020204" pitchFamily="34" charset="0"/>
            </a:endParaRPr>
          </a:p>
          <a:p>
            <a:pPr algn="ctr"/>
            <a:endParaRPr lang="en-US" sz="1600" dirty="0">
              <a:latin typeface="Arial" panose="020B0604020202020204" pitchFamily="34" charset="0"/>
              <a:cs typeface="Arial" panose="020B0604020202020204" pitchFamily="34" charset="0"/>
            </a:endParaRPr>
          </a:p>
          <a:p>
            <a:pPr algn="ctr"/>
            <a:r>
              <a:rPr lang="en-US" sz="3800" dirty="0" smtClean="0">
                <a:latin typeface="Arial" panose="020B0604020202020204" pitchFamily="34" charset="0"/>
                <a:cs typeface="Arial" panose="020B0604020202020204" pitchFamily="34" charset="0"/>
              </a:rPr>
              <a:t>“The </a:t>
            </a:r>
            <a:r>
              <a:rPr lang="en-US" sz="3800" dirty="0">
                <a:latin typeface="Arial" panose="020B0604020202020204" pitchFamily="34" charset="0"/>
                <a:cs typeface="Arial" panose="020B0604020202020204" pitchFamily="34" charset="0"/>
              </a:rPr>
              <a:t>experiences of people with disability differ from person-to-person and the importance of person-centered care</a:t>
            </a:r>
            <a:r>
              <a:rPr lang="en-US" sz="3800" dirty="0" smtClean="0">
                <a:latin typeface="Arial" panose="020B0604020202020204" pitchFamily="34" charset="0"/>
                <a:cs typeface="Arial" panose="020B0604020202020204" pitchFamily="34" charset="0"/>
              </a:rPr>
              <a:t>.” </a:t>
            </a:r>
            <a:endParaRPr lang="en-US" sz="4000" dirty="0"/>
          </a:p>
        </p:txBody>
      </p:sp>
      <p:graphicFrame>
        <p:nvGraphicFramePr>
          <p:cNvPr id="34" name="Chart 33"/>
          <p:cNvGraphicFramePr>
            <a:graphicFrameLocks/>
          </p:cNvGraphicFramePr>
          <p:nvPr>
            <p:extLst>
              <p:ext uri="{D42A27DB-BD31-4B8C-83A1-F6EECF244321}">
                <p14:modId xmlns:p14="http://schemas.microsoft.com/office/powerpoint/2010/main" val="2331861854"/>
              </p:ext>
            </p:extLst>
          </p:nvPr>
        </p:nvGraphicFramePr>
        <p:xfrm>
          <a:off x="32759130" y="6755681"/>
          <a:ext cx="12814513" cy="570756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6" name="Chart 35"/>
          <p:cNvGraphicFramePr>
            <a:graphicFrameLocks/>
          </p:cNvGraphicFramePr>
          <p:nvPr>
            <p:extLst>
              <p:ext uri="{D42A27DB-BD31-4B8C-83A1-F6EECF244321}">
                <p14:modId xmlns:p14="http://schemas.microsoft.com/office/powerpoint/2010/main" val="3226441813"/>
              </p:ext>
            </p:extLst>
          </p:nvPr>
        </p:nvGraphicFramePr>
        <p:xfrm>
          <a:off x="16225414" y="30755632"/>
          <a:ext cx="14268949" cy="763036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2" name="Chart 41"/>
          <p:cNvGraphicFramePr>
            <a:graphicFrameLocks/>
          </p:cNvGraphicFramePr>
          <p:nvPr>
            <p:extLst>
              <p:ext uri="{D42A27DB-BD31-4B8C-83A1-F6EECF244321}">
                <p14:modId xmlns:p14="http://schemas.microsoft.com/office/powerpoint/2010/main" val="3621368561"/>
              </p:ext>
            </p:extLst>
          </p:nvPr>
        </p:nvGraphicFramePr>
        <p:xfrm>
          <a:off x="16042151" y="7077619"/>
          <a:ext cx="14355457" cy="792267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3" name="Chart 42"/>
          <p:cNvGraphicFramePr>
            <a:graphicFrameLocks/>
          </p:cNvGraphicFramePr>
          <p:nvPr>
            <p:extLst>
              <p:ext uri="{D42A27DB-BD31-4B8C-83A1-F6EECF244321}">
                <p14:modId xmlns:p14="http://schemas.microsoft.com/office/powerpoint/2010/main" val="836037807"/>
              </p:ext>
            </p:extLst>
          </p:nvPr>
        </p:nvGraphicFramePr>
        <p:xfrm>
          <a:off x="1894114" y="25125220"/>
          <a:ext cx="12558430" cy="7673209"/>
        </p:xfrm>
        <a:graphic>
          <a:graphicData uri="http://schemas.openxmlformats.org/drawingml/2006/chart">
            <c:chart xmlns:c="http://schemas.openxmlformats.org/drawingml/2006/chart" xmlns:r="http://schemas.openxmlformats.org/officeDocument/2006/relationships" r:id="rId10"/>
          </a:graphicData>
        </a:graphic>
      </p:graphicFrame>
      <p:sp>
        <p:nvSpPr>
          <p:cNvPr id="13" name="TextBox 12"/>
          <p:cNvSpPr txBox="1"/>
          <p:nvPr/>
        </p:nvSpPr>
        <p:spPr>
          <a:xfrm>
            <a:off x="16008711" y="5453743"/>
            <a:ext cx="15015575" cy="1261884"/>
          </a:xfrm>
          <a:prstGeom prst="rect">
            <a:avLst/>
          </a:prstGeom>
          <a:noFill/>
        </p:spPr>
        <p:txBody>
          <a:bodyPr wrap="square" rtlCol="0">
            <a:spAutoFit/>
          </a:bodyPr>
          <a:lstStyle/>
          <a:p>
            <a:r>
              <a:rPr lang="en-US" sz="3800" dirty="0" smtClean="0">
                <a:latin typeface="Arial" panose="020B0604020202020204" pitchFamily="34" charset="0"/>
                <a:cs typeface="Arial" panose="020B0604020202020204" pitchFamily="34" charset="0"/>
              </a:rPr>
              <a:t>     The course that was most commonly completed was </a:t>
            </a:r>
            <a:r>
              <a:rPr lang="en-US" sz="3800" dirty="0" smtClean="0">
                <a:latin typeface="Arial" panose="020B0604020202020204" pitchFamily="34" charset="0"/>
                <a:cs typeface="Arial" panose="020B0604020202020204" pitchFamily="34" charset="0"/>
              </a:rPr>
              <a:t>the first course in the Certificate, Foundations of Public Health and Disability.</a:t>
            </a:r>
            <a:endParaRPr lang="en-US" sz="3800" dirty="0">
              <a:latin typeface="Arial" panose="020B0604020202020204" pitchFamily="34" charset="0"/>
              <a:cs typeface="Arial" panose="020B0604020202020204" pitchFamily="34" charset="0"/>
            </a:endParaRPr>
          </a:p>
        </p:txBody>
      </p:sp>
      <p:sp>
        <p:nvSpPr>
          <p:cNvPr id="14" name="TextBox 13"/>
          <p:cNvSpPr txBox="1"/>
          <p:nvPr/>
        </p:nvSpPr>
        <p:spPr>
          <a:xfrm>
            <a:off x="16042151" y="28177177"/>
            <a:ext cx="15015575" cy="2092881"/>
          </a:xfrm>
          <a:prstGeom prst="rect">
            <a:avLst/>
          </a:prstGeom>
          <a:noFill/>
        </p:spPr>
        <p:txBody>
          <a:bodyPr wrap="square" rtlCol="0">
            <a:spAutoFit/>
          </a:bodyPr>
          <a:lstStyle/>
          <a:p>
            <a:pPr algn="ctr"/>
            <a:r>
              <a:rPr lang="en-US" sz="3800" b="1" dirty="0" smtClean="0">
                <a:latin typeface="Arial" panose="020B0604020202020204" pitchFamily="34" charset="0"/>
                <a:cs typeface="Arial" panose="020B0604020202020204" pitchFamily="34" charset="0"/>
              </a:rPr>
              <a:t>Employment-related Results</a:t>
            </a:r>
          </a:p>
          <a:p>
            <a:pPr algn="ctr"/>
            <a:endParaRPr lang="en-US" sz="1600" b="1" dirty="0" smtClean="0">
              <a:latin typeface="Arial" panose="020B0604020202020204" pitchFamily="34" charset="0"/>
              <a:cs typeface="Arial" panose="020B0604020202020204" pitchFamily="34" charset="0"/>
            </a:endParaRPr>
          </a:p>
          <a:p>
            <a:r>
              <a:rPr lang="en-US" sz="3800" dirty="0" smtClean="0">
                <a:latin typeface="Arial" panose="020B0604020202020204" pitchFamily="34" charset="0"/>
                <a:cs typeface="Arial" panose="020B0604020202020204" pitchFamily="34" charset="0"/>
              </a:rPr>
              <a:t>     Sixty-six </a:t>
            </a:r>
            <a:r>
              <a:rPr lang="en-US" sz="3800" dirty="0" smtClean="0">
                <a:latin typeface="Arial" panose="020B0604020202020204" pitchFamily="34" charset="0"/>
                <a:cs typeface="Arial" panose="020B0604020202020204" pitchFamily="34" charset="0"/>
              </a:rPr>
              <a:t>percent of respondents indicated they are </a:t>
            </a:r>
            <a:r>
              <a:rPr lang="en-US" sz="3800" dirty="0" smtClean="0">
                <a:latin typeface="Arial" panose="020B0604020202020204" pitchFamily="34" charset="0"/>
                <a:cs typeface="Arial" panose="020B0604020202020204" pitchFamily="34" charset="0"/>
              </a:rPr>
              <a:t>employed </a:t>
            </a:r>
            <a:r>
              <a:rPr lang="en-US" sz="3800" dirty="0" smtClean="0">
                <a:latin typeface="Arial" panose="020B0604020202020204" pitchFamily="34" charset="0"/>
                <a:cs typeface="Arial" panose="020B0604020202020204" pitchFamily="34" charset="0"/>
              </a:rPr>
              <a:t>across various settings.</a:t>
            </a:r>
            <a:endParaRPr lang="en-US" sz="3800" dirty="0">
              <a:latin typeface="Arial" panose="020B0604020202020204" pitchFamily="34" charset="0"/>
              <a:cs typeface="Arial" panose="020B0604020202020204" pitchFamily="34" charset="0"/>
            </a:endParaRPr>
          </a:p>
        </p:txBody>
      </p:sp>
      <p:sp>
        <p:nvSpPr>
          <p:cNvPr id="16" name="TextBox 15"/>
          <p:cNvSpPr txBox="1"/>
          <p:nvPr/>
        </p:nvSpPr>
        <p:spPr>
          <a:xfrm>
            <a:off x="12870352" y="38381955"/>
            <a:ext cx="27208844" cy="1607491"/>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hlinkClick r:id="rId11" action="ppaction://hlinkfile"/>
              </a:rPr>
              <a:t>ph.disability.certificate.uconn.edu</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18" name="TextBox 17"/>
          <p:cNvSpPr txBox="1"/>
          <p:nvPr/>
        </p:nvSpPr>
        <p:spPr>
          <a:xfrm>
            <a:off x="16042151" y="15352295"/>
            <a:ext cx="15015575" cy="1846659"/>
          </a:xfrm>
          <a:prstGeom prst="rect">
            <a:avLst/>
          </a:prstGeom>
          <a:noFill/>
        </p:spPr>
        <p:txBody>
          <a:bodyPr wrap="square" rtlCol="0">
            <a:spAutoFit/>
          </a:bodyPr>
          <a:lstStyle/>
          <a:p>
            <a:r>
              <a:rPr lang="en-US" sz="3800" dirty="0" smtClean="0">
                <a:latin typeface="Arial" panose="020B0604020202020204" pitchFamily="34" charset="0"/>
                <a:cs typeface="Arial" panose="020B0604020202020204" pitchFamily="34" charset="0"/>
              </a:rPr>
              <a:t>     Former </a:t>
            </a:r>
            <a:r>
              <a:rPr lang="en-US" sz="3800" dirty="0" smtClean="0">
                <a:latin typeface="Arial" panose="020B0604020202020204" pitchFamily="34" charset="0"/>
                <a:cs typeface="Arial" panose="020B0604020202020204" pitchFamily="34" charset="0"/>
              </a:rPr>
              <a:t>students most often reported </a:t>
            </a:r>
            <a:r>
              <a:rPr lang="en-US" sz="3800" dirty="0" smtClean="0">
                <a:latin typeface="Arial" panose="020B0604020202020204" pitchFamily="34" charset="0"/>
                <a:cs typeface="Arial" panose="020B0604020202020204" pitchFamily="34" charset="0"/>
              </a:rPr>
              <a:t>applying </a:t>
            </a:r>
            <a:r>
              <a:rPr lang="en-US" sz="3800" dirty="0" smtClean="0">
                <a:latin typeface="Arial" panose="020B0604020202020204" pitchFamily="34" charset="0"/>
                <a:cs typeface="Arial" panose="020B0604020202020204" pitchFamily="34" charset="0"/>
              </a:rPr>
              <a:t>course content in other courses and recommending the course to others as a result of taking one Certificate course.</a:t>
            </a:r>
            <a:endParaRPr lang="en-US" sz="3800" dirty="0">
              <a:latin typeface="Arial" panose="020B0604020202020204" pitchFamily="34" charset="0"/>
              <a:cs typeface="Arial" panose="020B0604020202020204" pitchFamily="34" charset="0"/>
            </a:endParaRPr>
          </a:p>
        </p:txBody>
      </p:sp>
      <p:sp>
        <p:nvSpPr>
          <p:cNvPr id="19" name="TextBox 18"/>
          <p:cNvSpPr txBox="1"/>
          <p:nvPr/>
        </p:nvSpPr>
        <p:spPr>
          <a:xfrm>
            <a:off x="32536580" y="5453743"/>
            <a:ext cx="13037063" cy="1261884"/>
          </a:xfrm>
          <a:prstGeom prst="rect">
            <a:avLst/>
          </a:prstGeom>
          <a:noFill/>
        </p:spPr>
        <p:txBody>
          <a:bodyPr wrap="square" rtlCol="0">
            <a:spAutoFit/>
          </a:bodyPr>
          <a:lstStyle/>
          <a:p>
            <a:r>
              <a:rPr lang="en-US" sz="3800" dirty="0" smtClean="0">
                <a:latin typeface="Arial" panose="020B0604020202020204" pitchFamily="34" charset="0"/>
                <a:cs typeface="Arial" panose="020B0604020202020204" pitchFamily="34" charset="0"/>
              </a:rPr>
              <a:t>     Majority </a:t>
            </a:r>
            <a:r>
              <a:rPr lang="en-US" sz="3800" dirty="0" smtClean="0">
                <a:latin typeface="Arial" panose="020B0604020202020204" pitchFamily="34" charset="0"/>
                <a:cs typeface="Arial" panose="020B0604020202020204" pitchFamily="34" charset="0"/>
              </a:rPr>
              <a:t>indicated they apply the knowledge gained in the course(s) to carry out their current work position.</a:t>
            </a:r>
            <a:endParaRPr lang="en-US" sz="3800" dirty="0">
              <a:latin typeface="Arial" panose="020B0604020202020204" pitchFamily="34" charset="0"/>
              <a:cs typeface="Arial" panose="020B0604020202020204" pitchFamily="34" charset="0"/>
            </a:endParaRPr>
          </a:p>
        </p:txBody>
      </p:sp>
      <p:sp>
        <p:nvSpPr>
          <p:cNvPr id="21" name="TextBox 20"/>
          <p:cNvSpPr txBox="1"/>
          <p:nvPr/>
        </p:nvSpPr>
        <p:spPr>
          <a:xfrm>
            <a:off x="16042151" y="26517700"/>
            <a:ext cx="15015575" cy="1846659"/>
          </a:xfrm>
          <a:prstGeom prst="rect">
            <a:avLst/>
          </a:prstGeom>
          <a:noFill/>
        </p:spPr>
        <p:txBody>
          <a:bodyPr wrap="square" rtlCol="0">
            <a:spAutoFit/>
          </a:bodyPr>
          <a:lstStyle/>
          <a:p>
            <a:r>
              <a:rPr lang="en-US" sz="3800" dirty="0" smtClean="0">
                <a:latin typeface="Arial" panose="020B0604020202020204" pitchFamily="34" charset="0"/>
                <a:cs typeface="Arial" panose="020B0604020202020204" pitchFamily="34" charset="0"/>
              </a:rPr>
              <a:t>     Almost </a:t>
            </a:r>
            <a:r>
              <a:rPr lang="en-US" sz="3800" dirty="0">
                <a:latin typeface="Arial" panose="020B0604020202020204" pitchFamily="34" charset="0"/>
                <a:cs typeface="Arial" panose="020B0604020202020204" pitchFamily="34" charset="0"/>
              </a:rPr>
              <a:t>78% strongly agreed that their knowledge in the area of disability and public health </a:t>
            </a:r>
            <a:r>
              <a:rPr lang="en-US" sz="3800" dirty="0" smtClean="0">
                <a:latin typeface="Arial" panose="020B0604020202020204" pitchFamily="34" charset="0"/>
                <a:cs typeface="Arial" panose="020B0604020202020204" pitchFamily="34" charset="0"/>
              </a:rPr>
              <a:t>increased as a result of completing a course. </a:t>
            </a:r>
            <a:endParaRPr lang="en-US" dirty="0"/>
          </a:p>
        </p:txBody>
      </p:sp>
    </p:spTree>
    <p:extLst>
      <p:ext uri="{BB962C8B-B14F-4D97-AF65-F5344CB8AC3E}">
        <p14:creationId xmlns:p14="http://schemas.microsoft.com/office/powerpoint/2010/main" val="4289283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7291</TotalTime>
  <Words>1501</Words>
  <Application>Microsoft Office PowerPoint</Application>
  <PresentationFormat>Custom</PresentationFormat>
  <Paragraphs>90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UCHC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Gelbar</dc:creator>
  <cp:lastModifiedBy>Lutz,Tara</cp:lastModifiedBy>
  <cp:revision>97</cp:revision>
  <cp:lastPrinted>2018-10-29T13:53:56Z</cp:lastPrinted>
  <dcterms:created xsi:type="dcterms:W3CDTF">2015-10-23T11:55:33Z</dcterms:created>
  <dcterms:modified xsi:type="dcterms:W3CDTF">2018-10-29T16:38:49Z</dcterms:modified>
</cp:coreProperties>
</file>